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8"/>
  </p:notesMasterIdLst>
  <p:sldIdLst>
    <p:sldId id="259" r:id="rId2"/>
    <p:sldId id="258" r:id="rId3"/>
    <p:sldId id="268" r:id="rId4"/>
    <p:sldId id="269" r:id="rId5"/>
    <p:sldId id="270" r:id="rId6"/>
    <p:sldId id="271" r:id="rId7"/>
    <p:sldId id="272" r:id="rId8"/>
    <p:sldId id="273" r:id="rId9"/>
    <p:sldId id="276" r:id="rId10"/>
    <p:sldId id="275" r:id="rId11"/>
    <p:sldId id="274" r:id="rId12"/>
    <p:sldId id="277" r:id="rId13"/>
    <p:sldId id="278" r:id="rId14"/>
    <p:sldId id="279" r:id="rId15"/>
    <p:sldId id="281" r:id="rId16"/>
    <p:sldId id="283" r:id="rId17"/>
  </p:sldIdLst>
  <p:sldSz cx="12192000" cy="6858000"/>
  <p:notesSz cx="6858000" cy="9144000"/>
  <p:defaultTextStyle>
    <a:defPPr>
      <a:defRPr lang="en-M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A4A9"/>
    <a:srgbClr val="00F3D0"/>
    <a:srgbClr val="00F4EB"/>
    <a:srgbClr val="00DFF1"/>
    <a:srgbClr val="00F1D9"/>
    <a:srgbClr val="00F0DB"/>
    <a:srgbClr val="00EFD4"/>
    <a:srgbClr val="0094F2"/>
    <a:srgbClr val="00E2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07"/>
    <p:restoredTop sz="94681"/>
  </p:normalViewPr>
  <p:slideViewPr>
    <p:cSldViewPr snapToGrid="0">
      <p:cViewPr varScale="1">
        <p:scale>
          <a:sx n="116" d="100"/>
          <a:sy n="116" d="100"/>
        </p:scale>
        <p:origin x="5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61A8AD-05FE-6944-B850-931073CF0DAB}" type="datetimeFigureOut">
              <a:rPr lang="en-MN" smtClean="0"/>
              <a:t>2026.06.08</a:t>
            </a:fld>
            <a:endParaRPr lang="en-M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76BEA-8B56-B749-BDD8-FBFFFA8AD57E}" type="slidenum">
              <a:rPr lang="en-MN" smtClean="0"/>
              <a:t>‹#›</a:t>
            </a:fld>
            <a:endParaRPr lang="en-MN"/>
          </a:p>
        </p:txBody>
      </p:sp>
    </p:spTree>
    <p:extLst>
      <p:ext uri="{BB962C8B-B14F-4D97-AF65-F5344CB8AC3E}">
        <p14:creationId xmlns:p14="http://schemas.microsoft.com/office/powerpoint/2010/main" val="2037079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76BEA-8B56-B749-BDD8-FBFFFA8AD57E}" type="slidenum">
              <a:rPr lang="en-MN" smtClean="0"/>
              <a:t>13</a:t>
            </a:fld>
            <a:endParaRPr lang="en-MN"/>
          </a:p>
        </p:txBody>
      </p:sp>
    </p:spTree>
    <p:extLst>
      <p:ext uri="{BB962C8B-B14F-4D97-AF65-F5344CB8AC3E}">
        <p14:creationId xmlns:p14="http://schemas.microsoft.com/office/powerpoint/2010/main" val="2560921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76BEA-8B56-B749-BDD8-FBFFFA8AD57E}" type="slidenum">
              <a:rPr lang="en-MN" smtClean="0"/>
              <a:t>15</a:t>
            </a:fld>
            <a:endParaRPr lang="en-MN"/>
          </a:p>
        </p:txBody>
      </p:sp>
    </p:spTree>
    <p:extLst>
      <p:ext uri="{BB962C8B-B14F-4D97-AF65-F5344CB8AC3E}">
        <p14:creationId xmlns:p14="http://schemas.microsoft.com/office/powerpoint/2010/main" val="2336760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76BEA-8B56-B749-BDD8-FBFFFA8AD57E}" type="slidenum">
              <a:rPr lang="en-MN" smtClean="0"/>
              <a:t>16</a:t>
            </a:fld>
            <a:endParaRPr lang="en-MN"/>
          </a:p>
        </p:txBody>
      </p:sp>
    </p:spTree>
    <p:extLst>
      <p:ext uri="{BB962C8B-B14F-4D97-AF65-F5344CB8AC3E}">
        <p14:creationId xmlns:p14="http://schemas.microsoft.com/office/powerpoint/2010/main" val="1506735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966CB-30D2-42BA-2456-83847D42E0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F35742-0378-4540-9585-7D832FC4F3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6CD47-48B3-2BDF-3A06-399BA4669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E6872-26A0-C24D-899D-C72C17B351CC}" type="datetimeFigureOut">
              <a:rPr lang="en-MN" smtClean="0"/>
              <a:t>2026.06.08</a:t>
            </a:fld>
            <a:endParaRPr lang="en-M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6D4777-B089-8EEB-EC60-60559B2B9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EF98E8-5AA4-025A-86B9-0D9692E65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E493-CD3A-5248-B9A7-46DBC0083FFA}" type="slidenum">
              <a:rPr lang="en-MN" smtClean="0"/>
              <a:t>‹#›</a:t>
            </a:fld>
            <a:endParaRPr lang="en-MN"/>
          </a:p>
        </p:txBody>
      </p:sp>
    </p:spTree>
    <p:extLst>
      <p:ext uri="{BB962C8B-B14F-4D97-AF65-F5344CB8AC3E}">
        <p14:creationId xmlns:p14="http://schemas.microsoft.com/office/powerpoint/2010/main" val="87004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95FA1-6A25-895B-05A4-611EACED4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A2EFA4-0DA7-B595-8E03-3A5F5FF994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9A275F-86FA-2D1B-8A0D-2ACE60341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E6872-26A0-C24D-899D-C72C17B351CC}" type="datetimeFigureOut">
              <a:rPr lang="en-MN" smtClean="0"/>
              <a:t>2026.06.08</a:t>
            </a:fld>
            <a:endParaRPr lang="en-M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4202D-5D75-CB51-1A24-BFB164481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528850-8219-BF0D-9A6F-5EE019734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E493-CD3A-5248-B9A7-46DBC0083FFA}" type="slidenum">
              <a:rPr lang="en-MN" smtClean="0"/>
              <a:t>‹#›</a:t>
            </a:fld>
            <a:endParaRPr lang="en-MN"/>
          </a:p>
        </p:txBody>
      </p:sp>
    </p:spTree>
    <p:extLst>
      <p:ext uri="{BB962C8B-B14F-4D97-AF65-F5344CB8AC3E}">
        <p14:creationId xmlns:p14="http://schemas.microsoft.com/office/powerpoint/2010/main" val="2259901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8EB43C-77C9-A94D-520C-C5A30075D8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3BA4A8-9EFF-700C-FFC5-5432498A59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E7F976-CEF0-A18E-170D-C863D8B24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E6872-26A0-C24D-899D-C72C17B351CC}" type="datetimeFigureOut">
              <a:rPr lang="en-MN" smtClean="0"/>
              <a:t>2026.06.08</a:t>
            </a:fld>
            <a:endParaRPr lang="en-M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365EA2-8B27-7824-7F72-40D0285F2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019D4-D032-80C8-D64B-3218207BC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E493-CD3A-5248-B9A7-46DBC0083FFA}" type="slidenum">
              <a:rPr lang="en-MN" smtClean="0"/>
              <a:t>‹#›</a:t>
            </a:fld>
            <a:endParaRPr lang="en-MN"/>
          </a:p>
        </p:txBody>
      </p:sp>
    </p:spTree>
    <p:extLst>
      <p:ext uri="{BB962C8B-B14F-4D97-AF65-F5344CB8AC3E}">
        <p14:creationId xmlns:p14="http://schemas.microsoft.com/office/powerpoint/2010/main" val="305642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EB7C1-ECAE-6EEB-07EA-BD5B23853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5FFDE-2FAB-E918-1B09-A48734EB8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DE6A9A-E583-0144-9C73-37AC730DA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E6872-26A0-C24D-899D-C72C17B351CC}" type="datetimeFigureOut">
              <a:rPr lang="en-MN" smtClean="0"/>
              <a:t>2026.06.08</a:t>
            </a:fld>
            <a:endParaRPr lang="en-M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BCADA-D334-5781-9A88-75476E5AD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A7F21B-D463-8148-67F9-19F66C603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E493-CD3A-5248-B9A7-46DBC0083FFA}" type="slidenum">
              <a:rPr lang="en-MN" smtClean="0"/>
              <a:t>‹#›</a:t>
            </a:fld>
            <a:endParaRPr lang="en-MN"/>
          </a:p>
        </p:txBody>
      </p:sp>
    </p:spTree>
    <p:extLst>
      <p:ext uri="{BB962C8B-B14F-4D97-AF65-F5344CB8AC3E}">
        <p14:creationId xmlns:p14="http://schemas.microsoft.com/office/powerpoint/2010/main" val="3991301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26CA7-7953-BBE0-8B4A-4AFB90E2A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6DF526-CC92-B24F-FF08-59BFCF393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C36372-6468-6A2F-15F2-764C89D2C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E6872-26A0-C24D-899D-C72C17B351CC}" type="datetimeFigureOut">
              <a:rPr lang="en-MN" smtClean="0"/>
              <a:t>2026.06.08</a:t>
            </a:fld>
            <a:endParaRPr lang="en-M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4097C3-F4A3-6303-38D7-7BBD95493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89D647-5BC5-B048-41B7-2F1DB9B2A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E493-CD3A-5248-B9A7-46DBC0083FFA}" type="slidenum">
              <a:rPr lang="en-MN" smtClean="0"/>
              <a:t>‹#›</a:t>
            </a:fld>
            <a:endParaRPr lang="en-MN"/>
          </a:p>
        </p:txBody>
      </p:sp>
    </p:spTree>
    <p:extLst>
      <p:ext uri="{BB962C8B-B14F-4D97-AF65-F5344CB8AC3E}">
        <p14:creationId xmlns:p14="http://schemas.microsoft.com/office/powerpoint/2010/main" val="1285792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CC010-0942-329B-CCE3-8FD3BCED5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3E2CD-676A-0345-AB27-D648FB7E6B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8646D-BE65-A180-4F99-0E9220A242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B95863-30A5-FECB-438E-B391E8BF9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E6872-26A0-C24D-899D-C72C17B351CC}" type="datetimeFigureOut">
              <a:rPr lang="en-MN" smtClean="0"/>
              <a:t>2026.06.08</a:t>
            </a:fld>
            <a:endParaRPr lang="en-M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C70823-482A-731D-34CD-7B40A1ADF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D20037-B5E9-2055-85A4-D9D2CAA51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E493-CD3A-5248-B9A7-46DBC0083FFA}" type="slidenum">
              <a:rPr lang="en-MN" smtClean="0"/>
              <a:t>‹#›</a:t>
            </a:fld>
            <a:endParaRPr lang="en-MN"/>
          </a:p>
        </p:txBody>
      </p:sp>
    </p:spTree>
    <p:extLst>
      <p:ext uri="{BB962C8B-B14F-4D97-AF65-F5344CB8AC3E}">
        <p14:creationId xmlns:p14="http://schemas.microsoft.com/office/powerpoint/2010/main" val="4225957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E465F-5160-1F64-34FD-2959F7035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B95309-BA04-E33E-D206-0C9F5C63E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52D6E0-EFB0-7890-2785-EC27BF67A8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DEDB40-16AB-5106-F93B-3831A86258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EED9DE-BAE7-B22A-EA6C-16F89FA21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3EE8BB-C94A-A344-C498-292F5FA62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E6872-26A0-C24D-899D-C72C17B351CC}" type="datetimeFigureOut">
              <a:rPr lang="en-MN" smtClean="0"/>
              <a:t>2026.06.08</a:t>
            </a:fld>
            <a:endParaRPr lang="en-M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667D76-FD5C-47ED-4140-3354E0734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76389B-0A4B-5E16-4AFB-D9F97116C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E493-CD3A-5248-B9A7-46DBC0083FFA}" type="slidenum">
              <a:rPr lang="en-MN" smtClean="0"/>
              <a:t>‹#›</a:t>
            </a:fld>
            <a:endParaRPr lang="en-MN"/>
          </a:p>
        </p:txBody>
      </p:sp>
    </p:spTree>
    <p:extLst>
      <p:ext uri="{BB962C8B-B14F-4D97-AF65-F5344CB8AC3E}">
        <p14:creationId xmlns:p14="http://schemas.microsoft.com/office/powerpoint/2010/main" val="2657746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D2AD9-211E-4491-E63D-6829015F6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DB7116-2379-1FE4-D4CE-DF6DF06EB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E6872-26A0-C24D-899D-C72C17B351CC}" type="datetimeFigureOut">
              <a:rPr lang="en-MN" smtClean="0"/>
              <a:t>2026.06.08</a:t>
            </a:fld>
            <a:endParaRPr lang="en-M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D437FD-2490-1E8D-65DA-1FE306940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0D3CD9-5CA6-3C5D-4F90-EEC15E8D9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E493-CD3A-5248-B9A7-46DBC0083FFA}" type="slidenum">
              <a:rPr lang="en-MN" smtClean="0"/>
              <a:t>‹#›</a:t>
            </a:fld>
            <a:endParaRPr lang="en-MN"/>
          </a:p>
        </p:txBody>
      </p:sp>
    </p:spTree>
    <p:extLst>
      <p:ext uri="{BB962C8B-B14F-4D97-AF65-F5344CB8AC3E}">
        <p14:creationId xmlns:p14="http://schemas.microsoft.com/office/powerpoint/2010/main" val="2963124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9CA065-ADD4-9B18-6AA2-0CD0E5805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E6872-26A0-C24D-899D-C72C17B351CC}" type="datetimeFigureOut">
              <a:rPr lang="en-MN" smtClean="0"/>
              <a:t>2026.06.08</a:t>
            </a:fld>
            <a:endParaRPr lang="en-M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832F30-2B8B-6734-4369-54577BDBC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D8E9A9-A899-82BD-DE26-484DDC373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E493-CD3A-5248-B9A7-46DBC0083FFA}" type="slidenum">
              <a:rPr lang="en-MN" smtClean="0"/>
              <a:t>‹#›</a:t>
            </a:fld>
            <a:endParaRPr lang="en-MN"/>
          </a:p>
        </p:txBody>
      </p:sp>
    </p:spTree>
    <p:extLst>
      <p:ext uri="{BB962C8B-B14F-4D97-AF65-F5344CB8AC3E}">
        <p14:creationId xmlns:p14="http://schemas.microsoft.com/office/powerpoint/2010/main" val="4277369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089AA-57F8-8DA2-CB59-C45763E21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6088D-FC33-AED0-E016-DA60B5D70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4935B0-8A15-0D81-FB35-9539F7F900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0BAC57-E3BB-2D1A-DA63-32E1491D7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E6872-26A0-C24D-899D-C72C17B351CC}" type="datetimeFigureOut">
              <a:rPr lang="en-MN" smtClean="0"/>
              <a:t>2026.06.08</a:t>
            </a:fld>
            <a:endParaRPr lang="en-M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85B754-3DF5-9DDD-15CA-596C4DF81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DE20DB-E8E8-E872-E6A1-228232E17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E493-CD3A-5248-B9A7-46DBC0083FFA}" type="slidenum">
              <a:rPr lang="en-MN" smtClean="0"/>
              <a:t>‹#›</a:t>
            </a:fld>
            <a:endParaRPr lang="en-MN"/>
          </a:p>
        </p:txBody>
      </p:sp>
    </p:spTree>
    <p:extLst>
      <p:ext uri="{BB962C8B-B14F-4D97-AF65-F5344CB8AC3E}">
        <p14:creationId xmlns:p14="http://schemas.microsoft.com/office/powerpoint/2010/main" val="1372819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C1411-AFBC-2C2C-3D17-21767D04C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DFF60D-BF2C-6F2E-58C0-575B6E3FB6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822D1D-CF2D-12C7-30EA-4894598F5B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552FD9-0979-7C8E-89B2-62AEF65E1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E6872-26A0-C24D-899D-C72C17B351CC}" type="datetimeFigureOut">
              <a:rPr lang="en-MN" smtClean="0"/>
              <a:t>2026.06.08</a:t>
            </a:fld>
            <a:endParaRPr lang="en-M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10D1D3-A9DF-EB05-B2EE-A699609D6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D7477B-7003-5D0E-CD9C-903384365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E493-CD3A-5248-B9A7-46DBC0083FFA}" type="slidenum">
              <a:rPr lang="en-MN" smtClean="0"/>
              <a:t>‹#›</a:t>
            </a:fld>
            <a:endParaRPr lang="en-MN"/>
          </a:p>
        </p:txBody>
      </p:sp>
    </p:spTree>
    <p:extLst>
      <p:ext uri="{BB962C8B-B14F-4D97-AF65-F5344CB8AC3E}">
        <p14:creationId xmlns:p14="http://schemas.microsoft.com/office/powerpoint/2010/main" val="737692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08DCC1-5017-D4C8-5FCD-AE97D3FA8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DD5D7-9866-CCB5-2DFE-D7B0FA4E5E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CD7B2D-BDFD-4215-99D0-F17B66B64D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E6872-26A0-C24D-899D-C72C17B351CC}" type="datetimeFigureOut">
              <a:rPr lang="en-MN" smtClean="0"/>
              <a:t>2026.06.08</a:t>
            </a:fld>
            <a:endParaRPr lang="en-M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7326A9-026C-3317-E3E7-AC54382A9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B968D-C6DF-A981-CF66-99AFD975A2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BE493-CD3A-5248-B9A7-46DBC0083FFA}" type="slidenum">
              <a:rPr lang="en-MN" smtClean="0"/>
              <a:t>‹#›</a:t>
            </a:fld>
            <a:endParaRPr lang="en-MN"/>
          </a:p>
        </p:txBody>
      </p:sp>
    </p:spTree>
    <p:extLst>
      <p:ext uri="{BB962C8B-B14F-4D97-AF65-F5344CB8AC3E}">
        <p14:creationId xmlns:p14="http://schemas.microsoft.com/office/powerpoint/2010/main" val="2044039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10" Type="http://schemas.openxmlformats.org/officeDocument/2006/relationships/image" Target="../media/image17.jpg"/><Relationship Id="rId4" Type="http://schemas.openxmlformats.org/officeDocument/2006/relationships/image" Target="../media/image5.png"/><Relationship Id="rId9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svg"/><Relationship Id="rId4" Type="http://schemas.openxmlformats.org/officeDocument/2006/relationships/image" Target="../media/image2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microsoft.com/office/2007/relationships/hdphoto" Target="../media/hdphoto2.wdp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7.jpeg"/><Relationship Id="rId5" Type="http://schemas.microsoft.com/office/2007/relationships/hdphoto" Target="../media/hdphoto4.wdp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microsoft.com/office/2007/relationships/hdphoto" Target="../media/hdphoto3.wdp"/><Relationship Id="rId9" Type="http://schemas.openxmlformats.org/officeDocument/2006/relationships/image" Target="../media/image5.png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9.png"/><Relationship Id="rId3" Type="http://schemas.openxmlformats.org/officeDocument/2006/relationships/image" Target="../media/image15.png"/><Relationship Id="rId7" Type="http://schemas.microsoft.com/office/2007/relationships/hdphoto" Target="../media/hdphoto7.wdp"/><Relationship Id="rId12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11" Type="http://schemas.openxmlformats.org/officeDocument/2006/relationships/image" Target="../media/image7.jpeg"/><Relationship Id="rId5" Type="http://schemas.microsoft.com/office/2007/relationships/hdphoto" Target="../media/hdphoto5.wdp"/><Relationship Id="rId15" Type="http://schemas.openxmlformats.org/officeDocument/2006/relationships/image" Target="../media/image12.png"/><Relationship Id="rId10" Type="http://schemas.openxmlformats.org/officeDocument/2006/relationships/image" Target="../media/image5.png"/><Relationship Id="rId4" Type="http://schemas.openxmlformats.org/officeDocument/2006/relationships/image" Target="../media/image13.png"/><Relationship Id="rId9" Type="http://schemas.openxmlformats.org/officeDocument/2006/relationships/image" Target="../media/image4.png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4.png"/><Relationship Id="rId5" Type="http://schemas.openxmlformats.org/officeDocument/2006/relationships/image" Target="../media/image5.png"/><Relationship Id="rId10" Type="http://schemas.openxmlformats.org/officeDocument/2006/relationships/image" Target="../media/image1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10" Type="http://schemas.openxmlformats.org/officeDocument/2006/relationships/image" Target="../media/image16.jp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6.jpg"/><Relationship Id="rId5" Type="http://schemas.openxmlformats.org/officeDocument/2006/relationships/image" Target="../media/image5.png"/><Relationship Id="rId10" Type="http://schemas.openxmlformats.org/officeDocument/2006/relationships/image" Target="../media/image17.jp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;p2">
            <a:extLst>
              <a:ext uri="{FF2B5EF4-FFF2-40B4-BE49-F238E27FC236}">
                <a16:creationId xmlns:a16="http://schemas.microsoft.com/office/drawing/2014/main" id="{68716164-EBDF-9562-AF04-43C4396687A8}"/>
              </a:ext>
            </a:extLst>
          </p:cNvPr>
          <p:cNvSpPr/>
          <p:nvPr/>
        </p:nvSpPr>
        <p:spPr>
          <a:xfrm>
            <a:off x="0" y="0"/>
            <a:ext cx="12192000" cy="4330700"/>
          </a:xfrm>
          <a:prstGeom prst="rect">
            <a:avLst/>
          </a:prstGeom>
          <a:solidFill>
            <a:srgbClr val="00A5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MN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7" name="Google Shape;63;p13">
            <a:extLst>
              <a:ext uri="{FF2B5EF4-FFF2-40B4-BE49-F238E27FC236}">
                <a16:creationId xmlns:a16="http://schemas.microsoft.com/office/drawing/2014/main" id="{BD2A409D-1420-8460-AA71-9DEDE911562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5359" t="19081" r="25265" b="20572"/>
          <a:stretch/>
        </p:blipFill>
        <p:spPr>
          <a:xfrm>
            <a:off x="5011270" y="377909"/>
            <a:ext cx="2111024" cy="21653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AFA906-23D2-95D8-BBD4-8792D88CC779}"/>
              </a:ext>
            </a:extLst>
          </p:cNvPr>
          <p:cNvSpPr txBox="1"/>
          <p:nvPr/>
        </p:nvSpPr>
        <p:spPr>
          <a:xfrm>
            <a:off x="2864059" y="2921168"/>
            <a:ext cx="640544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0" b="1" dirty="0">
                <a:solidFill>
                  <a:schemeClr val="bg1"/>
                </a:solidFill>
                <a:latin typeface=""/>
              </a:rPr>
              <a:t>DAVIDS COFFEA</a:t>
            </a:r>
            <a:endParaRPr lang="en-MN" sz="6000" dirty="0">
              <a:solidFill>
                <a:schemeClr val="bg1"/>
              </a:solidFill>
              <a:latin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91785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21139F6C-458F-0DDF-44E5-93DF219AB902}"/>
              </a:ext>
            </a:extLst>
          </p:cNvPr>
          <p:cNvSpPr txBox="1"/>
          <p:nvPr/>
        </p:nvSpPr>
        <p:spPr>
          <a:xfrm>
            <a:off x="88781" y="3139798"/>
            <a:ext cx="2319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N" b="1" dirty="0">
                <a:solidFill>
                  <a:srgbClr val="03A4A9"/>
                </a:solidFill>
                <a:latin typeface="Arial Rounded MT Bold" panose="020F0704030504030204" pitchFamily="34" charset="77"/>
              </a:rPr>
              <a:t>DAVID’s COFEA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2B4879-DD8D-3454-E8FB-B8E06C9ECE14}"/>
              </a:ext>
            </a:extLst>
          </p:cNvPr>
          <p:cNvSpPr txBox="1"/>
          <p:nvPr/>
        </p:nvSpPr>
        <p:spPr>
          <a:xfrm>
            <a:off x="4768594" y="2087359"/>
            <a:ext cx="4881692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Oswald"/>
              <a:buChar char="●"/>
            </a:pPr>
            <a:r>
              <a:rPr lang="en-GB" sz="2000" dirty="0">
                <a:solidFill>
                  <a:srgbClr val="03A4A9"/>
                </a:solidFill>
                <a:latin typeface="Oswald"/>
                <a:ea typeface="Oswald"/>
                <a:cs typeface="Oswald"/>
                <a:sym typeface="Oswald"/>
              </a:rPr>
              <a:t>DRIED APPLE</a:t>
            </a: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F1111"/>
              </a:buClr>
              <a:buSzPts val="2500"/>
              <a:buFont typeface="Oswald"/>
              <a:buChar char="●"/>
            </a:pPr>
            <a:r>
              <a:rPr lang="en-GB" sz="2000" dirty="0">
                <a:solidFill>
                  <a:srgbClr val="03A4A9"/>
                </a:solidFill>
                <a:latin typeface="Oswald"/>
                <a:ea typeface="Oswald"/>
                <a:cs typeface="Oswald"/>
                <a:sym typeface="Oswald"/>
              </a:rPr>
              <a:t>MAPLE SYRUP CARAMEL</a:t>
            </a: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F1111"/>
              </a:buClr>
              <a:buSzPts val="2500"/>
              <a:buFont typeface="Oswald"/>
              <a:buChar char="●"/>
            </a:pPr>
            <a:r>
              <a:rPr lang="en-GB" sz="2000" dirty="0">
                <a:solidFill>
                  <a:srgbClr val="03A4A9"/>
                </a:solidFill>
                <a:latin typeface="Oswald"/>
                <a:ea typeface="Oswald"/>
                <a:cs typeface="Oswald"/>
                <a:sym typeface="Oswald"/>
              </a:rPr>
              <a:t>CINNAMON STICKS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FFD2A6-ED5B-5E1B-2B9B-F31C019065CA}"/>
              </a:ext>
            </a:extLst>
          </p:cNvPr>
          <p:cNvSpPr txBox="1"/>
          <p:nvPr/>
        </p:nvSpPr>
        <p:spPr>
          <a:xfrm>
            <a:off x="4597270" y="1205358"/>
            <a:ext cx="67462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N" sz="4000" b="1" dirty="0">
                <a:solidFill>
                  <a:srgbClr val="03A4A9"/>
                </a:solidFill>
                <a:latin typeface="Arial Rounded MT Bold" panose="020F0704030504030204" pitchFamily="34" charset="77"/>
              </a:rPr>
              <a:t>Warm Canadian Winter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5772BCDD-F51A-221E-E403-B72DE1AE89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50" r="37613" b="8779"/>
          <a:stretch>
            <a:fillRect/>
          </a:stretch>
        </p:blipFill>
        <p:spPr>
          <a:xfrm rot="165240">
            <a:off x="2626011" y="1781345"/>
            <a:ext cx="1722422" cy="2560064"/>
          </a:xfrm>
          <a:custGeom>
            <a:avLst/>
            <a:gdLst>
              <a:gd name="connsiteX0" fmla="*/ 676090 w 1190909"/>
              <a:gd name="connsiteY0" fmla="*/ 0 h 1770068"/>
              <a:gd name="connsiteX1" fmla="*/ 730282 w 1190909"/>
              <a:gd name="connsiteY1" fmla="*/ 0 h 1770068"/>
              <a:gd name="connsiteX2" fmla="*/ 852310 w 1190909"/>
              <a:gd name="connsiteY2" fmla="*/ 168724 h 1770068"/>
              <a:gd name="connsiteX3" fmla="*/ 1142876 w 1190909"/>
              <a:gd name="connsiteY3" fmla="*/ 1770068 h 1770068"/>
              <a:gd name="connsiteX4" fmla="*/ 247007 w 1190909"/>
              <a:gd name="connsiteY4" fmla="*/ 1568743 h 1770068"/>
              <a:gd name="connsiteX5" fmla="*/ 259150 w 1190909"/>
              <a:gd name="connsiteY5" fmla="*/ 1512598 h 1770068"/>
              <a:gd name="connsiteX6" fmla="*/ 57739 w 1190909"/>
              <a:gd name="connsiteY6" fmla="*/ 619786 h 1770068"/>
              <a:gd name="connsiteX7" fmla="*/ 0 w 1190909"/>
              <a:gd name="connsiteY7" fmla="*/ 544705 h 1770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90909" h="1770068">
                <a:moveTo>
                  <a:pt x="676090" y="0"/>
                </a:moveTo>
                <a:lnTo>
                  <a:pt x="730282" y="0"/>
                </a:lnTo>
                <a:lnTo>
                  <a:pt x="852310" y="168724"/>
                </a:lnTo>
                <a:cubicBezTo>
                  <a:pt x="1155730" y="642222"/>
                  <a:pt x="1262650" y="1217828"/>
                  <a:pt x="1142876" y="1770068"/>
                </a:cubicBezTo>
                <a:lnTo>
                  <a:pt x="247007" y="1568743"/>
                </a:lnTo>
                <a:lnTo>
                  <a:pt x="259150" y="1512598"/>
                </a:lnTo>
                <a:cubicBezTo>
                  <a:pt x="310120" y="1204570"/>
                  <a:pt x="239933" y="882615"/>
                  <a:pt x="57739" y="619786"/>
                </a:cubicBezTo>
                <a:lnTo>
                  <a:pt x="0" y="544705"/>
                </a:lnTo>
                <a:close/>
              </a:path>
            </a:pathLst>
          </a:cu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C8DACF06-507B-95DC-4302-9E204A716F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890" t="6465" r="37142" b="7352"/>
          <a:stretch>
            <a:fillRect/>
          </a:stretch>
        </p:blipFill>
        <p:spPr>
          <a:xfrm rot="2384008">
            <a:off x="1937163" y="3780709"/>
            <a:ext cx="1051621" cy="1837706"/>
          </a:xfrm>
          <a:custGeom>
            <a:avLst/>
            <a:gdLst>
              <a:gd name="connsiteX0" fmla="*/ 858485 w 1051621"/>
              <a:gd name="connsiteY0" fmla="*/ 0 h 1837706"/>
              <a:gd name="connsiteX1" fmla="*/ 820395 w 1051621"/>
              <a:gd name="connsiteY1" fmla="*/ 1837706 h 1837706"/>
              <a:gd name="connsiteX2" fmla="*/ 0 w 1051621"/>
              <a:gd name="connsiteY2" fmla="*/ 1425314 h 1837706"/>
              <a:gd name="connsiteX3" fmla="*/ 27345 w 1051621"/>
              <a:gd name="connsiteY3" fmla="*/ 1371991 h 1837706"/>
              <a:gd name="connsiteX4" fmla="*/ 132943 w 1051621"/>
              <a:gd name="connsiteY4" fmla="*/ 904194 h 1837706"/>
              <a:gd name="connsiteX5" fmla="*/ 46808 w 1051621"/>
              <a:gd name="connsiteY5" fmla="*/ 432425 h 1837706"/>
              <a:gd name="connsiteX6" fmla="*/ 21708 w 1051621"/>
              <a:gd name="connsiteY6" fmla="*/ 378042 h 1837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1621" h="1837706">
                <a:moveTo>
                  <a:pt x="858485" y="0"/>
                </a:moveTo>
                <a:cubicBezTo>
                  <a:pt x="1128758" y="586510"/>
                  <a:pt x="1114738" y="1262898"/>
                  <a:pt x="820395" y="1837706"/>
                </a:cubicBezTo>
                <a:lnTo>
                  <a:pt x="0" y="1425314"/>
                </a:lnTo>
                <a:lnTo>
                  <a:pt x="27345" y="1371991"/>
                </a:lnTo>
                <a:cubicBezTo>
                  <a:pt x="92067" y="1228877"/>
                  <a:pt x="129491" y="1070833"/>
                  <a:pt x="132943" y="904194"/>
                </a:cubicBezTo>
                <a:cubicBezTo>
                  <a:pt x="136395" y="737555"/>
                  <a:pt x="105548" y="578096"/>
                  <a:pt x="46808" y="432425"/>
                </a:cubicBezTo>
                <a:lnTo>
                  <a:pt x="21708" y="378042"/>
                </a:lnTo>
                <a:close/>
              </a:path>
            </a:pathLst>
          </a:cu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BA316059-13A1-F515-704B-5D5C34EEE4B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650" r="20650"/>
          <a:stretch/>
        </p:blipFill>
        <p:spPr>
          <a:xfrm rot="5882020">
            <a:off x="613857" y="4365528"/>
            <a:ext cx="1088229" cy="1840701"/>
          </a:xfrm>
          <a:custGeom>
            <a:avLst/>
            <a:gdLst>
              <a:gd name="connsiteX0" fmla="*/ 781959 w 1088229"/>
              <a:gd name="connsiteY0" fmla="*/ 0 h 1840701"/>
              <a:gd name="connsiteX1" fmla="*/ 956544 w 1088229"/>
              <a:gd name="connsiteY1" fmla="*/ 1840701 h 1840701"/>
              <a:gd name="connsiteX2" fmla="*/ 98878 w 1088229"/>
              <a:gd name="connsiteY2" fmla="*/ 1530061 h 1840701"/>
              <a:gd name="connsiteX3" fmla="*/ 129111 w 1088229"/>
              <a:gd name="connsiteY3" fmla="*/ 1440299 h 1840701"/>
              <a:gd name="connsiteX4" fmla="*/ 29715 w 1088229"/>
              <a:gd name="connsiteY4" fmla="*/ 530464 h 1840701"/>
              <a:gd name="connsiteX5" fmla="*/ 0 w 1088229"/>
              <a:gd name="connsiteY5" fmla="*/ 481304 h 1840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8229" h="1840701">
                <a:moveTo>
                  <a:pt x="781959" y="0"/>
                </a:moveTo>
                <a:cubicBezTo>
                  <a:pt x="1116353" y="552491"/>
                  <a:pt x="1180612" y="1229985"/>
                  <a:pt x="956544" y="1840701"/>
                </a:cubicBezTo>
                <a:lnTo>
                  <a:pt x="98878" y="1530061"/>
                </a:lnTo>
                <a:lnTo>
                  <a:pt x="129111" y="1440299"/>
                </a:lnTo>
                <a:cubicBezTo>
                  <a:pt x="216093" y="1132553"/>
                  <a:pt x="177940" y="805253"/>
                  <a:pt x="29715" y="530464"/>
                </a:cubicBezTo>
                <a:lnTo>
                  <a:pt x="0" y="481304"/>
                </a:lnTo>
                <a:close/>
              </a:path>
            </a:pathLst>
          </a:cu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0FB1BBB5-DD00-116A-0D6F-F9AA70394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19275" r="19275"/>
          <a:stretch/>
        </p:blipFill>
        <p:spPr bwMode="auto">
          <a:xfrm rot="9185664">
            <a:off x="-705678" y="3695952"/>
            <a:ext cx="1134221" cy="1829839"/>
          </a:xfrm>
          <a:custGeom>
            <a:avLst/>
            <a:gdLst>
              <a:gd name="connsiteX0" fmla="*/ 745842 w 1134221"/>
              <a:gd name="connsiteY0" fmla="*/ 0 h 1829839"/>
              <a:gd name="connsiteX1" fmla="*/ 1049933 w 1134221"/>
              <a:gd name="connsiteY1" fmla="*/ 1829839 h 1829839"/>
              <a:gd name="connsiteX2" fmla="*/ 173642 w 1134221"/>
              <a:gd name="connsiteY2" fmla="*/ 1567530 h 1829839"/>
              <a:gd name="connsiteX3" fmla="*/ 197500 w 1134221"/>
              <a:gd name="connsiteY3" fmla="*/ 1474071 h 1829839"/>
              <a:gd name="connsiteX4" fmla="*/ 130935 w 1134221"/>
              <a:gd name="connsiteY4" fmla="*/ 764505 h 1829839"/>
              <a:gd name="connsiteX5" fmla="*/ 15412 w 1134221"/>
              <a:gd name="connsiteY5" fmla="*/ 546041 h 1829839"/>
              <a:gd name="connsiteX6" fmla="*/ 0 w 1134221"/>
              <a:gd name="connsiteY6" fmla="*/ 525173 h 182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4221" h="1829839">
                <a:moveTo>
                  <a:pt x="745842" y="0"/>
                </a:moveTo>
                <a:cubicBezTo>
                  <a:pt x="1118157" y="533443"/>
                  <a:pt x="1230081" y="1206939"/>
                  <a:pt x="1049933" y="1829839"/>
                </a:cubicBezTo>
                <a:lnTo>
                  <a:pt x="173642" y="1567530"/>
                </a:lnTo>
                <a:lnTo>
                  <a:pt x="197500" y="1474071"/>
                </a:lnTo>
                <a:cubicBezTo>
                  <a:pt x="244535" y="1244607"/>
                  <a:pt x="226312" y="998521"/>
                  <a:pt x="130935" y="764505"/>
                </a:cubicBezTo>
                <a:cubicBezTo>
                  <a:pt x="99142" y="686499"/>
                  <a:pt x="60282" y="613527"/>
                  <a:pt x="15412" y="546041"/>
                </a:cubicBezTo>
                <a:lnTo>
                  <a:pt x="0" y="5251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 descr="white ceramic mug with coffee on black and white textile">
            <a:extLst>
              <a:ext uri="{FF2B5EF4-FFF2-40B4-BE49-F238E27FC236}">
                <a16:creationId xmlns:a16="http://schemas.microsoft.com/office/drawing/2014/main" id="{6CE33FC3-6CC6-D43D-2034-D4F20FFB9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4" t="339" r="50719" b="2668"/>
          <a:stretch>
            <a:fillRect/>
          </a:stretch>
        </p:blipFill>
        <p:spPr bwMode="auto">
          <a:xfrm rot="11773113">
            <a:off x="-995168" y="2186166"/>
            <a:ext cx="1050489" cy="1841062"/>
          </a:xfrm>
          <a:custGeom>
            <a:avLst/>
            <a:gdLst>
              <a:gd name="connsiteX0" fmla="*/ 818891 w 1050489"/>
              <a:gd name="connsiteY0" fmla="*/ 0 h 1841062"/>
              <a:gd name="connsiteX1" fmla="*/ 858339 w 1050489"/>
              <a:gd name="connsiteY1" fmla="*/ 1841062 h 1841062"/>
              <a:gd name="connsiteX2" fmla="*/ 23952 w 1050489"/>
              <a:gd name="connsiteY2" fmla="*/ 1457258 h 1841062"/>
              <a:gd name="connsiteX3" fmla="*/ 9824 w 1050489"/>
              <a:gd name="connsiteY3" fmla="*/ 425430 h 1841062"/>
              <a:gd name="connsiteX4" fmla="*/ 0 w 1050489"/>
              <a:gd name="connsiteY4" fmla="*/ 407564 h 1841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0489" h="1841062">
                <a:moveTo>
                  <a:pt x="818891" y="0"/>
                </a:moveTo>
                <a:cubicBezTo>
                  <a:pt x="1113208" y="577785"/>
                  <a:pt x="1127728" y="1255413"/>
                  <a:pt x="858339" y="1841062"/>
                </a:cubicBezTo>
                <a:lnTo>
                  <a:pt x="23952" y="1457258"/>
                </a:lnTo>
                <a:cubicBezTo>
                  <a:pt x="180670" y="1116555"/>
                  <a:pt x="163663" y="739905"/>
                  <a:pt x="9824" y="425430"/>
                </a:cubicBezTo>
                <a:lnTo>
                  <a:pt x="0" y="40756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 descr="a bunch of chocolate cookies on a blue surface">
            <a:extLst>
              <a:ext uri="{FF2B5EF4-FFF2-40B4-BE49-F238E27FC236}">
                <a16:creationId xmlns:a16="http://schemas.microsoft.com/office/drawing/2014/main" id="{0F811185-0A82-B737-24CA-8D875E972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16" t="2946" r="24570" b="12868"/>
          <a:stretch>
            <a:fillRect/>
          </a:stretch>
        </p:blipFill>
        <p:spPr bwMode="auto">
          <a:xfrm rot="15135567">
            <a:off x="-63128" y="1095281"/>
            <a:ext cx="1090966" cy="1833282"/>
          </a:xfrm>
          <a:custGeom>
            <a:avLst/>
            <a:gdLst>
              <a:gd name="connsiteX0" fmla="*/ 784431 w 1090966"/>
              <a:gd name="connsiteY0" fmla="*/ 0 h 1833282"/>
              <a:gd name="connsiteX1" fmla="*/ 958055 w 1090966"/>
              <a:gd name="connsiteY1" fmla="*/ 1833282 h 1833282"/>
              <a:gd name="connsiteX2" fmla="*/ 97543 w 1090966"/>
              <a:gd name="connsiteY2" fmla="*/ 1523106 h 1833282"/>
              <a:gd name="connsiteX3" fmla="*/ 105236 w 1090966"/>
              <a:gd name="connsiteY3" fmla="*/ 1504224 h 1833282"/>
              <a:gd name="connsiteX4" fmla="*/ 0 w 1090966"/>
              <a:gd name="connsiteY4" fmla="*/ 477678 h 1833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0966" h="1833282">
                <a:moveTo>
                  <a:pt x="784431" y="0"/>
                </a:moveTo>
                <a:cubicBezTo>
                  <a:pt x="1119709" y="550585"/>
                  <a:pt x="1183614" y="1225349"/>
                  <a:pt x="958055" y="1833282"/>
                </a:cubicBezTo>
                <a:lnTo>
                  <a:pt x="97543" y="1523106"/>
                </a:lnTo>
                <a:lnTo>
                  <a:pt x="105236" y="1504224"/>
                </a:lnTo>
                <a:cubicBezTo>
                  <a:pt x="221693" y="1174073"/>
                  <a:pt x="195050" y="797983"/>
                  <a:pt x="0" y="47767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0" descr="david's tea - summer collection — la famille — strategy — brand">
            <a:extLst>
              <a:ext uri="{FF2B5EF4-FFF2-40B4-BE49-F238E27FC236}">
                <a16:creationId xmlns:a16="http://schemas.microsoft.com/office/drawing/2014/main" id="{6ADA9D40-A3C6-828E-17C8-6F365EE70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5" r="33107"/>
          <a:stretch>
            <a:fillRect/>
          </a:stretch>
        </p:blipFill>
        <p:spPr bwMode="auto">
          <a:xfrm rot="18655211">
            <a:off x="1328692" y="1120406"/>
            <a:ext cx="1174631" cy="1809275"/>
          </a:xfrm>
          <a:custGeom>
            <a:avLst/>
            <a:gdLst>
              <a:gd name="connsiteX0" fmla="*/ 712478 w 1174631"/>
              <a:gd name="connsiteY0" fmla="*/ 0 h 1809275"/>
              <a:gd name="connsiteX1" fmla="*/ 1161598 w 1174631"/>
              <a:gd name="connsiteY1" fmla="*/ 1570230 h 1809275"/>
              <a:gd name="connsiteX2" fmla="*/ 1121504 w 1174631"/>
              <a:gd name="connsiteY2" fmla="*/ 1809275 h 1809275"/>
              <a:gd name="connsiteX3" fmla="*/ 1121499 w 1174631"/>
              <a:gd name="connsiteY3" fmla="*/ 1809275 h 1809275"/>
              <a:gd name="connsiteX4" fmla="*/ 232611 w 1174631"/>
              <a:gd name="connsiteY4" fmla="*/ 1604443 h 1809275"/>
              <a:gd name="connsiteX5" fmla="*/ 239007 w 1174631"/>
              <a:gd name="connsiteY5" fmla="*/ 1579301 h 1809275"/>
              <a:gd name="connsiteX6" fmla="*/ 263532 w 1174631"/>
              <a:gd name="connsiteY6" fmla="*/ 1333393 h 1809275"/>
              <a:gd name="connsiteX7" fmla="*/ 57367 w 1174631"/>
              <a:gd name="connsiteY7" fmla="*/ 651183 h 1809275"/>
              <a:gd name="connsiteX8" fmla="*/ 0 w 1174631"/>
              <a:gd name="connsiteY8" fmla="*/ 573641 h 180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631" h="1809275">
                <a:moveTo>
                  <a:pt x="712478" y="0"/>
                </a:moveTo>
                <a:cubicBezTo>
                  <a:pt x="1064161" y="445233"/>
                  <a:pt x="1223383" y="1010739"/>
                  <a:pt x="1161598" y="1570230"/>
                </a:cubicBezTo>
                <a:lnTo>
                  <a:pt x="1121504" y="1809275"/>
                </a:lnTo>
                <a:lnTo>
                  <a:pt x="1121499" y="1809275"/>
                </a:lnTo>
                <a:lnTo>
                  <a:pt x="232611" y="1604443"/>
                </a:lnTo>
                <a:lnTo>
                  <a:pt x="239007" y="1579301"/>
                </a:lnTo>
                <a:cubicBezTo>
                  <a:pt x="255087" y="1499871"/>
                  <a:pt x="263532" y="1417629"/>
                  <a:pt x="263532" y="1333393"/>
                </a:cubicBezTo>
                <a:cubicBezTo>
                  <a:pt x="263532" y="1080687"/>
                  <a:pt x="187529" y="845924"/>
                  <a:pt x="57367" y="651183"/>
                </a:cubicBezTo>
                <a:lnTo>
                  <a:pt x="0" y="57364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oogle Shape;128;p21">
            <a:extLst>
              <a:ext uri="{FF2B5EF4-FFF2-40B4-BE49-F238E27FC236}">
                <a16:creationId xmlns:a16="http://schemas.microsoft.com/office/drawing/2014/main" id="{F63564C4-F80E-18CE-FC76-E6DF4C6552E3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051817" y="2182886"/>
            <a:ext cx="3162860" cy="3096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18;p20">
            <a:extLst>
              <a:ext uri="{FF2B5EF4-FFF2-40B4-BE49-F238E27FC236}">
                <a16:creationId xmlns:a16="http://schemas.microsoft.com/office/drawing/2014/main" id="{9913C869-43FD-2423-F326-DB5F6E9BD2B6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9491283">
            <a:off x="13647495" y="-4391567"/>
            <a:ext cx="3619737" cy="36324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50436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9;p22">
            <a:extLst>
              <a:ext uri="{FF2B5EF4-FFF2-40B4-BE49-F238E27FC236}">
                <a16:creationId xmlns:a16="http://schemas.microsoft.com/office/drawing/2014/main" id="{76640831-004A-C226-A975-F7E2AC0660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5056" y="230608"/>
            <a:ext cx="11381888" cy="63967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1875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A4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CB8F89-8124-3781-4298-F30EAD482FF1}"/>
              </a:ext>
            </a:extLst>
          </p:cNvPr>
          <p:cNvSpPr txBox="1"/>
          <p:nvPr/>
        </p:nvSpPr>
        <p:spPr>
          <a:xfrm>
            <a:off x="4129548" y="2743200"/>
            <a:ext cx="3864078" cy="2257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N" sz="5000" b="1" dirty="0">
                <a:solidFill>
                  <a:schemeClr val="bg1"/>
                </a:solidFill>
                <a:latin typeface="Zapfino" panose="03030300040707070C03" pitchFamily="66" charset="77"/>
              </a:rPr>
              <a:t>25 Cad</a:t>
            </a:r>
          </a:p>
        </p:txBody>
      </p:sp>
      <p:pic>
        <p:nvPicPr>
          <p:cNvPr id="4" name="Graphic 3" descr="Dollar">
            <a:extLst>
              <a:ext uri="{FF2B5EF4-FFF2-40B4-BE49-F238E27FC236}">
                <a16:creationId xmlns:a16="http://schemas.microsoft.com/office/drawing/2014/main" id="{42759951-482E-68B1-9AAC-D2EFC30EC4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467100" y="321945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1884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A4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content 3">
            <a:extLst>
              <a:ext uri="{FF2B5EF4-FFF2-40B4-BE49-F238E27FC236}">
                <a16:creationId xmlns:a16="http://schemas.microsoft.com/office/drawing/2014/main" id="{2DDF7628-D0A7-6C2A-0B18-B8CFE08C6227}"/>
              </a:ext>
            </a:extLst>
          </p:cNvPr>
          <p:cNvGrpSpPr/>
          <p:nvPr/>
        </p:nvGrpSpPr>
        <p:grpSpPr>
          <a:xfrm>
            <a:off x="6431700" y="2318266"/>
            <a:ext cx="2509771" cy="4510280"/>
            <a:chOff x="6379392" y="2157220"/>
            <a:chExt cx="2509771" cy="4510280"/>
          </a:xfrm>
        </p:grpSpPr>
        <p:sp>
          <p:nvSpPr>
            <p:cNvPr id="24" name="Round Same Side Corner Rectangle 23">
              <a:extLst>
                <a:ext uri="{FF2B5EF4-FFF2-40B4-BE49-F238E27FC236}">
                  <a16:creationId xmlns:a16="http://schemas.microsoft.com/office/drawing/2014/main" id="{830D182C-28B8-AD28-E920-B09333061D3C}"/>
                </a:ext>
              </a:extLst>
            </p:cNvPr>
            <p:cNvSpPr/>
            <p:nvPr/>
          </p:nvSpPr>
          <p:spPr>
            <a:xfrm rot="10800000">
              <a:off x="6469813" y="2157220"/>
              <a:ext cx="2419350" cy="4510280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294544" dist="38100" dir="2700000" sx="105000" sy="105000" algn="tl" rotWithShape="0">
                <a:prstClr val="black">
                  <a:alpha val="38039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N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F965EB9-7AAC-1898-29B0-870C5177BD3A}"/>
                </a:ext>
              </a:extLst>
            </p:cNvPr>
            <p:cNvSpPr txBox="1"/>
            <p:nvPr/>
          </p:nvSpPr>
          <p:spPr>
            <a:xfrm>
              <a:off x="6379392" y="3056262"/>
              <a:ext cx="2419351" cy="290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lvl="0" indent="-317500" algn="l" rtl="0">
                <a:spcBef>
                  <a:spcPts val="1200"/>
                </a:spcBef>
                <a:spcAft>
                  <a:spcPts val="0"/>
                </a:spcAft>
                <a:buSzPts val="1400"/>
                <a:buChar char="●"/>
              </a:pPr>
              <a:r>
                <a:rPr lang="en-GB" sz="1300" dirty="0">
                  <a:solidFill>
                    <a:srgbClr val="0070C0"/>
                  </a:solidFill>
                </a:rPr>
                <a:t>Traditional: hydrolysis and extraction </a:t>
              </a:r>
            </a:p>
            <a:p>
              <a:pPr marL="457200" lvl="0" indent="-317500" algn="l" rtl="0">
                <a:spcBef>
                  <a:spcPts val="1200"/>
                </a:spcBef>
                <a:spcAft>
                  <a:spcPts val="0"/>
                </a:spcAft>
                <a:buSzPts val="1400"/>
                <a:buChar char="●"/>
              </a:pPr>
              <a:r>
                <a:rPr lang="en-GB" sz="1300" dirty="0">
                  <a:solidFill>
                    <a:srgbClr val="0070C0"/>
                  </a:solidFill>
                </a:rPr>
                <a:t>New method: freeze-drying preserves natural </a:t>
              </a:r>
              <a:r>
                <a:rPr lang="en-GB" sz="1300" dirty="0" err="1">
                  <a:solidFill>
                    <a:srgbClr val="0070C0"/>
                  </a:solidFill>
                </a:rPr>
                <a:t>flavor</a:t>
              </a:r>
              <a:r>
                <a:rPr lang="en-GB" sz="1300" dirty="0">
                  <a:solidFill>
                    <a:srgbClr val="0070C0"/>
                  </a:solidFill>
                </a:rPr>
                <a:t> better.</a:t>
              </a:r>
            </a:p>
            <a:p>
              <a:pPr marL="457200" lvl="0" indent="-317500" algn="l" rtl="0">
                <a:spcBef>
                  <a:spcPts val="1000"/>
                </a:spcBef>
                <a:spcAft>
                  <a:spcPts val="0"/>
                </a:spcAft>
                <a:buSzPts val="1400"/>
                <a:buChar char="●"/>
              </a:pPr>
              <a:r>
                <a:rPr lang="en-GB" sz="1300" dirty="0">
                  <a:solidFill>
                    <a:srgbClr val="0070C0"/>
                  </a:solidFill>
                </a:rPr>
                <a:t>Production method choice impacts </a:t>
              </a:r>
              <a:r>
                <a:rPr lang="en-GB" sz="1300" dirty="0" err="1">
                  <a:solidFill>
                    <a:srgbClr val="0070C0"/>
                  </a:solidFill>
                </a:rPr>
                <a:t>flavor</a:t>
              </a:r>
              <a:r>
                <a:rPr lang="en-GB" sz="1300" dirty="0">
                  <a:solidFill>
                    <a:srgbClr val="0070C0"/>
                  </a:solidFill>
                </a:rPr>
                <a:t> quality.</a:t>
              </a:r>
            </a:p>
            <a:p>
              <a:pPr marL="457200" lvl="0" indent="-317500" algn="l" rtl="0">
                <a:spcBef>
                  <a:spcPts val="1000"/>
                </a:spcBef>
                <a:spcAft>
                  <a:spcPts val="0"/>
                </a:spcAft>
                <a:buSzPts val="1400"/>
                <a:buChar char="●"/>
              </a:pPr>
              <a:r>
                <a:rPr lang="en-GB" sz="1300" dirty="0">
                  <a:solidFill>
                    <a:srgbClr val="0070C0"/>
                  </a:solidFill>
                </a:rPr>
                <a:t>Cost consideration: freeze-drying machines expensive; in-house feasibility questioned.</a:t>
              </a:r>
            </a:p>
          </p:txBody>
        </p:sp>
      </p:grpSp>
      <p:grpSp>
        <p:nvGrpSpPr>
          <p:cNvPr id="48" name="content 4">
            <a:extLst>
              <a:ext uri="{FF2B5EF4-FFF2-40B4-BE49-F238E27FC236}">
                <a16:creationId xmlns:a16="http://schemas.microsoft.com/office/drawing/2014/main" id="{B63E12B8-BD68-B97B-45FB-65BEB3D9AE4A}"/>
              </a:ext>
            </a:extLst>
          </p:cNvPr>
          <p:cNvGrpSpPr/>
          <p:nvPr/>
        </p:nvGrpSpPr>
        <p:grpSpPr>
          <a:xfrm>
            <a:off x="9374897" y="2318266"/>
            <a:ext cx="2726470" cy="4556432"/>
            <a:chOff x="9374897" y="2318266"/>
            <a:chExt cx="2726470" cy="4556432"/>
          </a:xfrm>
        </p:grpSpPr>
        <p:sp>
          <p:nvSpPr>
            <p:cNvPr id="18" name="Round Same Side Corner Rectangle 17">
              <a:extLst>
                <a:ext uri="{FF2B5EF4-FFF2-40B4-BE49-F238E27FC236}">
                  <a16:creationId xmlns:a16="http://schemas.microsoft.com/office/drawing/2014/main" id="{9C2F2EC5-754B-B872-BD48-C26FC18BA21B}"/>
                </a:ext>
              </a:extLst>
            </p:cNvPr>
            <p:cNvSpPr/>
            <p:nvPr/>
          </p:nvSpPr>
          <p:spPr>
            <a:xfrm rot="10800000">
              <a:off x="9598671" y="2318266"/>
              <a:ext cx="2419350" cy="4510280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294544" dist="38100" dir="2700000" sx="105000" sy="105000" algn="tl" rotWithShape="0">
                <a:prstClr val="black">
                  <a:alpha val="38039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N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BC4D282-F9A5-8567-2C47-A957B821A6B6}"/>
                </a:ext>
              </a:extLst>
            </p:cNvPr>
            <p:cNvSpPr txBox="1"/>
            <p:nvPr/>
          </p:nvSpPr>
          <p:spPr>
            <a:xfrm>
              <a:off x="9374897" y="3165990"/>
              <a:ext cx="2726470" cy="3708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lvl="0" indent="-317500" algn="l" rtl="0">
                <a:spcBef>
                  <a:spcPts val="1200"/>
                </a:spcBef>
                <a:spcAft>
                  <a:spcPts val="0"/>
                </a:spcAft>
                <a:buSzPts val="1400"/>
                <a:buChar char="●"/>
              </a:pPr>
              <a:r>
                <a:rPr lang="en-GB" sz="1300" dirty="0">
                  <a:solidFill>
                    <a:srgbClr val="0070C0"/>
                  </a:solidFill>
                </a:rPr>
                <a:t>Canadian Foods and Drugs Act, specifying coffee bean types and production standards.</a:t>
              </a:r>
            </a:p>
            <a:p>
              <a:pPr marL="457200" lvl="0" indent="-317500" algn="l" rtl="0">
                <a:spcBef>
                  <a:spcPts val="1200"/>
                </a:spcBef>
                <a:spcAft>
                  <a:spcPts val="0"/>
                </a:spcAft>
                <a:buSzPts val="1400"/>
                <a:buChar char="●"/>
              </a:pPr>
              <a:r>
                <a:rPr lang="en-GB" sz="1300" dirty="0">
                  <a:solidFill>
                    <a:srgbClr val="0070C0"/>
                  </a:solidFill>
                </a:rPr>
                <a:t>Limits on caffeine, requiring accurate </a:t>
              </a:r>
              <a:r>
                <a:rPr lang="en-GB" sz="1300" dirty="0" err="1">
                  <a:solidFill>
                    <a:srgbClr val="0070C0"/>
                  </a:solidFill>
                </a:rPr>
                <a:t>labeling</a:t>
              </a:r>
              <a:r>
                <a:rPr lang="en-GB" sz="1300" dirty="0">
                  <a:solidFill>
                    <a:srgbClr val="0070C0"/>
                  </a:solidFill>
                </a:rPr>
                <a:t> in French and English.</a:t>
              </a:r>
            </a:p>
            <a:p>
              <a:pPr marL="457200" lvl="0" indent="-317500" algn="l" rtl="0">
                <a:spcBef>
                  <a:spcPts val="1200"/>
                </a:spcBef>
                <a:spcAft>
                  <a:spcPts val="0"/>
                </a:spcAft>
                <a:buSzPts val="1400"/>
                <a:buChar char="●"/>
              </a:pPr>
              <a:r>
                <a:rPr lang="en-GB" sz="1300" dirty="0">
                  <a:solidFill>
                    <a:srgbClr val="0070C0"/>
                  </a:solidFill>
                </a:rPr>
                <a:t>Compliance with Competition Bureau for accurate advertising and Trademarks Act for brand protection.</a:t>
              </a:r>
            </a:p>
            <a:p>
              <a:pPr marL="457200" lvl="0" indent="-317500" algn="l" rtl="0">
                <a:spcBef>
                  <a:spcPts val="1200"/>
                </a:spcBef>
                <a:spcAft>
                  <a:spcPts val="0"/>
                </a:spcAft>
                <a:buSzPts val="1400"/>
                <a:buChar char="●"/>
              </a:pPr>
              <a:r>
                <a:rPr lang="en-GB" sz="1300" dirty="0">
                  <a:solidFill>
                    <a:srgbClr val="0070C0"/>
                  </a:solidFill>
                </a:rPr>
                <a:t>Ethical sourcing and </a:t>
              </a:r>
              <a:r>
                <a:rPr lang="en-GB" sz="1300" dirty="0" err="1">
                  <a:solidFill>
                    <a:srgbClr val="0070C0"/>
                  </a:solidFill>
                </a:rPr>
                <a:t>FairTrade</a:t>
              </a:r>
              <a:r>
                <a:rPr lang="en-GB" sz="1300" dirty="0">
                  <a:solidFill>
                    <a:srgbClr val="0070C0"/>
                  </a:solidFill>
                </a:rPr>
                <a:t> in Latin America.</a:t>
              </a:r>
            </a:p>
            <a:p>
              <a:pPr marL="457200" lvl="0" indent="-317500" algn="l" rtl="0">
                <a:spcBef>
                  <a:spcPts val="1200"/>
                </a:spcBef>
                <a:spcAft>
                  <a:spcPts val="0"/>
                </a:spcAft>
                <a:buSzPts val="1400"/>
                <a:buChar char="●"/>
              </a:pPr>
              <a:r>
                <a:rPr lang="en-GB" sz="1300" dirty="0">
                  <a:solidFill>
                    <a:srgbClr val="0070C0"/>
                  </a:solidFill>
                </a:rPr>
                <a:t>Import accessibility: Raw coffee beans exempt from taxes and tariffs</a:t>
              </a:r>
            </a:p>
          </p:txBody>
        </p:sp>
      </p:grpSp>
      <p:grpSp>
        <p:nvGrpSpPr>
          <p:cNvPr id="40" name="content 2">
            <a:extLst>
              <a:ext uri="{FF2B5EF4-FFF2-40B4-BE49-F238E27FC236}">
                <a16:creationId xmlns:a16="http://schemas.microsoft.com/office/drawing/2014/main" id="{2184BCE4-9571-B153-8726-A5F6DA5232A8}"/>
              </a:ext>
            </a:extLst>
          </p:cNvPr>
          <p:cNvGrpSpPr/>
          <p:nvPr/>
        </p:nvGrpSpPr>
        <p:grpSpPr>
          <a:xfrm>
            <a:off x="3267053" y="2157220"/>
            <a:ext cx="2545557" cy="4510280"/>
            <a:chOff x="3267053" y="2157220"/>
            <a:chExt cx="2545557" cy="4510280"/>
          </a:xfrm>
        </p:grpSpPr>
        <p:sp>
          <p:nvSpPr>
            <p:cNvPr id="12" name="Round Same Side Corner Rectangle 11">
              <a:extLst>
                <a:ext uri="{FF2B5EF4-FFF2-40B4-BE49-F238E27FC236}">
                  <a16:creationId xmlns:a16="http://schemas.microsoft.com/office/drawing/2014/main" id="{145DC3D7-EF95-F92F-4D09-08423C6B9DAE}"/>
                </a:ext>
              </a:extLst>
            </p:cNvPr>
            <p:cNvSpPr/>
            <p:nvPr/>
          </p:nvSpPr>
          <p:spPr>
            <a:xfrm rot="10800000">
              <a:off x="3393260" y="2157220"/>
              <a:ext cx="2419350" cy="4510280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294544" dist="38100" dir="2700000" sx="105000" sy="105000" algn="tl" rotWithShape="0">
                <a:prstClr val="black">
                  <a:alpha val="38039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N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C772F31-C6BA-422C-E24E-BC7622F1C84D}"/>
                </a:ext>
              </a:extLst>
            </p:cNvPr>
            <p:cNvSpPr txBox="1"/>
            <p:nvPr/>
          </p:nvSpPr>
          <p:spPr>
            <a:xfrm>
              <a:off x="3267053" y="3019038"/>
              <a:ext cx="2545557" cy="3308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lvl="0" indent="-317500" algn="l" rtl="0">
                <a:spcBef>
                  <a:spcPts val="1200"/>
                </a:spcBef>
                <a:spcAft>
                  <a:spcPts val="0"/>
                </a:spcAft>
                <a:buSzPts val="1400"/>
                <a:buChar char="●"/>
              </a:pPr>
              <a:r>
                <a:rPr lang="en-GB" sz="1300" dirty="0">
                  <a:solidFill>
                    <a:srgbClr val="0070C0"/>
                  </a:solidFill>
                </a:rPr>
                <a:t>COVID-19 shifts coffee consumption to in-home</a:t>
              </a:r>
            </a:p>
            <a:p>
              <a:pPr marL="457200" lvl="0" indent="-317500" algn="l" rtl="0">
                <a:spcBef>
                  <a:spcPts val="1200"/>
                </a:spcBef>
                <a:spcAft>
                  <a:spcPts val="0"/>
                </a:spcAft>
                <a:buSzPts val="1400"/>
                <a:buChar char="●"/>
              </a:pPr>
              <a:r>
                <a:rPr lang="en-GB" sz="1300" dirty="0">
                  <a:solidFill>
                    <a:srgbClr val="0070C0"/>
                  </a:solidFill>
                </a:rPr>
                <a:t>coffee consumption steady; 71% drink more coffee than tap water (June 2023).</a:t>
              </a:r>
            </a:p>
            <a:p>
              <a:pPr marL="457200" lvl="0" indent="-317500" algn="l" rtl="0">
                <a:spcBef>
                  <a:spcPts val="1200"/>
                </a:spcBef>
                <a:spcAft>
                  <a:spcPts val="0"/>
                </a:spcAft>
                <a:buSzPts val="1400"/>
                <a:buChar char="●"/>
              </a:pPr>
              <a:r>
                <a:rPr lang="en-GB" sz="1300" dirty="0">
                  <a:solidFill>
                    <a:srgbClr val="0070C0"/>
                  </a:solidFill>
                </a:rPr>
                <a:t>High inflation raises coffee business costs; pressures for affordable options.</a:t>
              </a:r>
            </a:p>
            <a:p>
              <a:pPr marL="457200" lvl="0" indent="-317500" algn="l" rtl="0">
                <a:spcBef>
                  <a:spcPts val="1200"/>
                </a:spcBef>
                <a:spcAft>
                  <a:spcPts val="0"/>
                </a:spcAft>
                <a:buSzPts val="1400"/>
                <a:buChar char="●"/>
              </a:pPr>
              <a:r>
                <a:rPr lang="en-GB" sz="1300" dirty="0">
                  <a:solidFill>
                    <a:srgbClr val="0070C0"/>
                  </a:solidFill>
                </a:rPr>
                <a:t>Potential recession may impact premium coffee sales negatively.</a:t>
              </a:r>
            </a:p>
            <a:p>
              <a:pPr marL="457200" lvl="0" indent="-317500" algn="l" rtl="0">
                <a:spcBef>
                  <a:spcPts val="1200"/>
                </a:spcBef>
                <a:spcAft>
                  <a:spcPts val="0"/>
                </a:spcAft>
                <a:buSzPts val="1400"/>
                <a:buChar char="●"/>
              </a:pPr>
              <a:r>
                <a:rPr lang="en-GB" sz="1300" dirty="0">
                  <a:solidFill>
                    <a:srgbClr val="0070C0"/>
                  </a:solidFill>
                </a:rPr>
                <a:t>Coffee market projected to grow</a:t>
              </a:r>
            </a:p>
          </p:txBody>
        </p:sp>
      </p:grpSp>
      <p:grpSp>
        <p:nvGrpSpPr>
          <p:cNvPr id="39" name="content 1">
            <a:extLst>
              <a:ext uri="{FF2B5EF4-FFF2-40B4-BE49-F238E27FC236}">
                <a16:creationId xmlns:a16="http://schemas.microsoft.com/office/drawing/2014/main" id="{3FD17065-A763-3679-01BA-7325EB6D2CEC}"/>
              </a:ext>
            </a:extLst>
          </p:cNvPr>
          <p:cNvGrpSpPr/>
          <p:nvPr/>
        </p:nvGrpSpPr>
        <p:grpSpPr>
          <a:xfrm>
            <a:off x="361954" y="2157220"/>
            <a:ext cx="2419354" cy="4510280"/>
            <a:chOff x="361954" y="2157220"/>
            <a:chExt cx="2419354" cy="4510280"/>
          </a:xfrm>
        </p:grpSpPr>
        <p:sp>
          <p:nvSpPr>
            <p:cNvPr id="3" name="Round Same Side Corner Rectangle 2">
              <a:extLst>
                <a:ext uri="{FF2B5EF4-FFF2-40B4-BE49-F238E27FC236}">
                  <a16:creationId xmlns:a16="http://schemas.microsoft.com/office/drawing/2014/main" id="{62130243-E2C7-7D24-8B4D-C17F89B4DECD}"/>
                </a:ext>
              </a:extLst>
            </p:cNvPr>
            <p:cNvSpPr/>
            <p:nvPr/>
          </p:nvSpPr>
          <p:spPr>
            <a:xfrm rot="10800000">
              <a:off x="361958" y="2157220"/>
              <a:ext cx="2419350" cy="4510280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294544" dist="38100" dir="2700000" sx="105000" sy="105000" algn="tl" rotWithShape="0">
                <a:prstClr val="black">
                  <a:alpha val="38039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N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8924113-729C-17C6-DA09-66B9B373F9AE}"/>
                </a:ext>
              </a:extLst>
            </p:cNvPr>
            <p:cNvSpPr txBox="1"/>
            <p:nvPr/>
          </p:nvSpPr>
          <p:spPr>
            <a:xfrm>
              <a:off x="361954" y="3019038"/>
              <a:ext cx="2374101" cy="28777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lvl="0" indent="-317500" algn="l" rtl="0">
                <a:spcBef>
                  <a:spcPts val="1200"/>
                </a:spcBef>
                <a:spcAft>
                  <a:spcPts val="0"/>
                </a:spcAft>
                <a:buSzPts val="1400"/>
                <a:buChar char="●"/>
              </a:pPr>
              <a:r>
                <a:rPr lang="en-GB" sz="1300" dirty="0">
                  <a:solidFill>
                    <a:srgbClr val="0070C0"/>
                  </a:solidFill>
                </a:rPr>
                <a:t>Gen Z + Millennial values sustainability; brands must align with this.</a:t>
              </a:r>
            </a:p>
            <a:p>
              <a:pPr marL="457200" lvl="0" indent="-317500" algn="l" rtl="0">
                <a:spcBef>
                  <a:spcPts val="1000"/>
                </a:spcBef>
                <a:spcAft>
                  <a:spcPts val="0"/>
                </a:spcAft>
                <a:buSzPts val="1400"/>
                <a:buChar char="●"/>
              </a:pPr>
              <a:r>
                <a:rPr lang="en-GB" sz="1300" dirty="0">
                  <a:solidFill>
                    <a:srgbClr val="0070C0"/>
                  </a:solidFill>
                </a:rPr>
                <a:t>Social influences drive eco-conscious choices.</a:t>
              </a:r>
            </a:p>
            <a:p>
              <a:pPr marL="457200" lvl="0" indent="-317500" algn="l" rtl="0">
                <a:spcBef>
                  <a:spcPts val="1000"/>
                </a:spcBef>
                <a:spcAft>
                  <a:spcPts val="0"/>
                </a:spcAft>
                <a:buSzPts val="1400"/>
                <a:buChar char="●"/>
              </a:pPr>
              <a:r>
                <a:rPr lang="en-GB" sz="1300" dirty="0" err="1">
                  <a:solidFill>
                    <a:srgbClr val="0070C0"/>
                  </a:solidFill>
                </a:rPr>
                <a:t>DavidsCoffea</a:t>
              </a:r>
              <a:r>
                <a:rPr lang="en-GB" sz="1300" dirty="0">
                  <a:solidFill>
                    <a:srgbClr val="0070C0"/>
                  </a:solidFill>
                </a:rPr>
                <a:t> benefits from understanding cultural roles in coffee consumption.</a:t>
              </a:r>
            </a:p>
            <a:p>
              <a:pPr marL="457200" lvl="0" indent="-317500" algn="l" rtl="0">
                <a:spcBef>
                  <a:spcPts val="1000"/>
                </a:spcBef>
                <a:spcAft>
                  <a:spcPts val="0"/>
                </a:spcAft>
                <a:buSzPts val="1400"/>
                <a:buChar char="●"/>
              </a:pPr>
              <a:r>
                <a:rPr lang="en-GB" sz="1300" dirty="0">
                  <a:solidFill>
                    <a:srgbClr val="0070C0"/>
                  </a:solidFill>
                </a:rPr>
                <a:t>Respecting cultural diversity is crucial in advertising</a:t>
              </a:r>
              <a:endParaRPr lang="en-MN" sz="13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43" name="top 1">
            <a:extLst>
              <a:ext uri="{FF2B5EF4-FFF2-40B4-BE49-F238E27FC236}">
                <a16:creationId xmlns:a16="http://schemas.microsoft.com/office/drawing/2014/main" id="{2DC7549B-7607-8B29-CB4A-4B732507F4D4}"/>
              </a:ext>
            </a:extLst>
          </p:cNvPr>
          <p:cNvGrpSpPr/>
          <p:nvPr/>
        </p:nvGrpSpPr>
        <p:grpSpPr>
          <a:xfrm>
            <a:off x="190508" y="1671444"/>
            <a:ext cx="2762250" cy="1333500"/>
            <a:chOff x="190508" y="1671444"/>
            <a:chExt cx="2762250" cy="1333500"/>
          </a:xfrm>
        </p:grpSpPr>
        <p:sp>
          <p:nvSpPr>
            <p:cNvPr id="2" name="Document 1">
              <a:extLst>
                <a:ext uri="{FF2B5EF4-FFF2-40B4-BE49-F238E27FC236}">
                  <a16:creationId xmlns:a16="http://schemas.microsoft.com/office/drawing/2014/main" id="{0CA93568-1951-EBDA-72E1-D719A79492D6}"/>
                </a:ext>
              </a:extLst>
            </p:cNvPr>
            <p:cNvSpPr/>
            <p:nvPr/>
          </p:nvSpPr>
          <p:spPr>
            <a:xfrm>
              <a:off x="190508" y="1671444"/>
              <a:ext cx="2762250" cy="1333500"/>
            </a:xfrm>
            <a:prstGeom prst="flowChartDocument">
              <a:avLst/>
            </a:prstGeom>
            <a:gradFill flip="none" rotWithShape="1">
              <a:gsLst>
                <a:gs pos="13000">
                  <a:schemeClr val="accent1">
                    <a:lumMod val="0"/>
                    <a:lumOff val="100000"/>
                  </a:schemeClr>
                </a:gs>
                <a:gs pos="0">
                  <a:schemeClr val="accent1">
                    <a:lumMod val="0"/>
                    <a:lumOff val="100000"/>
                  </a:schemeClr>
                </a:gs>
                <a:gs pos="100000">
                  <a:schemeClr val="accent1">
                    <a:lumMod val="100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D8E43D2-226A-0F45-AA63-F9FD4670D4E4}"/>
                </a:ext>
              </a:extLst>
            </p:cNvPr>
            <p:cNvSpPr txBox="1"/>
            <p:nvPr/>
          </p:nvSpPr>
          <p:spPr>
            <a:xfrm>
              <a:off x="657232" y="1972554"/>
              <a:ext cx="18287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MN" b="1" dirty="0">
                  <a:solidFill>
                    <a:schemeClr val="bg1"/>
                  </a:solidFill>
                  <a:latin typeface="Arial Rounded MT Bold" panose="020F0704030504030204" pitchFamily="34" charset="77"/>
                </a:rPr>
                <a:t>Social/Culture</a:t>
              </a:r>
            </a:p>
          </p:txBody>
        </p:sp>
        <p:pic>
          <p:nvPicPr>
            <p:cNvPr id="7" name="Graphic 6" descr="Universal Access">
              <a:extLst>
                <a:ext uri="{FF2B5EF4-FFF2-40B4-BE49-F238E27FC236}">
                  <a16:creationId xmlns:a16="http://schemas.microsoft.com/office/drawing/2014/main" id="{952EB177-729D-0F87-D206-2BEB0EE42D3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19158" y="2414396"/>
              <a:ext cx="457200" cy="457200"/>
            </a:xfrm>
            <a:prstGeom prst="rect">
              <a:avLst/>
            </a:prstGeom>
          </p:spPr>
        </p:pic>
      </p:grpSp>
      <p:grpSp>
        <p:nvGrpSpPr>
          <p:cNvPr id="44" name="top 2">
            <a:extLst>
              <a:ext uri="{FF2B5EF4-FFF2-40B4-BE49-F238E27FC236}">
                <a16:creationId xmlns:a16="http://schemas.microsoft.com/office/drawing/2014/main" id="{DF9B2515-6B00-991A-3C16-C4A22B138AC3}"/>
              </a:ext>
            </a:extLst>
          </p:cNvPr>
          <p:cNvGrpSpPr/>
          <p:nvPr/>
        </p:nvGrpSpPr>
        <p:grpSpPr>
          <a:xfrm>
            <a:off x="3221810" y="1671444"/>
            <a:ext cx="2762250" cy="1333500"/>
            <a:chOff x="3221810" y="1671444"/>
            <a:chExt cx="2762250" cy="1333500"/>
          </a:xfrm>
        </p:grpSpPr>
        <p:sp>
          <p:nvSpPr>
            <p:cNvPr id="13" name="Document 12">
              <a:extLst>
                <a:ext uri="{FF2B5EF4-FFF2-40B4-BE49-F238E27FC236}">
                  <a16:creationId xmlns:a16="http://schemas.microsoft.com/office/drawing/2014/main" id="{ED7791A1-8084-EA19-A5AC-C507A72B9BBE}"/>
                </a:ext>
              </a:extLst>
            </p:cNvPr>
            <p:cNvSpPr/>
            <p:nvPr/>
          </p:nvSpPr>
          <p:spPr>
            <a:xfrm>
              <a:off x="3221810" y="1671444"/>
              <a:ext cx="2762250" cy="1333500"/>
            </a:xfrm>
            <a:prstGeom prst="flowChartDocument">
              <a:avLst/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N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16C93AA-29DB-9AA4-5FD1-5A2DC01436BB}"/>
                </a:ext>
              </a:extLst>
            </p:cNvPr>
            <p:cNvSpPr txBox="1"/>
            <p:nvPr/>
          </p:nvSpPr>
          <p:spPr>
            <a:xfrm>
              <a:off x="3688534" y="1972554"/>
              <a:ext cx="18287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MN" b="1" dirty="0">
                  <a:solidFill>
                    <a:schemeClr val="bg1"/>
                  </a:solidFill>
                  <a:latin typeface="Arial Rounded MT Bold" panose="020F0704030504030204" pitchFamily="34" charset="77"/>
                </a:rPr>
                <a:t>Economic</a:t>
              </a:r>
            </a:p>
          </p:txBody>
        </p:sp>
        <p:pic>
          <p:nvPicPr>
            <p:cNvPr id="30" name="Graphic 29" descr="Head with gears">
              <a:extLst>
                <a:ext uri="{FF2B5EF4-FFF2-40B4-BE49-F238E27FC236}">
                  <a16:creationId xmlns:a16="http://schemas.microsoft.com/office/drawing/2014/main" id="{2355DC34-1A5D-B048-77A2-9E2AE9481F8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509918" y="2318266"/>
              <a:ext cx="620261" cy="620261"/>
            </a:xfrm>
            <a:prstGeom prst="rect">
              <a:avLst/>
            </a:prstGeom>
          </p:spPr>
        </p:pic>
      </p:grpSp>
      <p:grpSp>
        <p:nvGrpSpPr>
          <p:cNvPr id="45" name="top 3">
            <a:extLst>
              <a:ext uri="{FF2B5EF4-FFF2-40B4-BE49-F238E27FC236}">
                <a16:creationId xmlns:a16="http://schemas.microsoft.com/office/drawing/2014/main" id="{E478637D-36E6-F68B-9ED7-2949923D74F7}"/>
              </a:ext>
            </a:extLst>
          </p:cNvPr>
          <p:cNvGrpSpPr/>
          <p:nvPr/>
        </p:nvGrpSpPr>
        <p:grpSpPr>
          <a:xfrm>
            <a:off x="6298363" y="1671444"/>
            <a:ext cx="2762250" cy="1333500"/>
            <a:chOff x="6298363" y="1671444"/>
            <a:chExt cx="2762250" cy="1333500"/>
          </a:xfrm>
        </p:grpSpPr>
        <p:sp>
          <p:nvSpPr>
            <p:cNvPr id="25" name="Document 24">
              <a:extLst>
                <a:ext uri="{FF2B5EF4-FFF2-40B4-BE49-F238E27FC236}">
                  <a16:creationId xmlns:a16="http://schemas.microsoft.com/office/drawing/2014/main" id="{337D16C6-BF41-885E-B34A-87563B994899}"/>
                </a:ext>
              </a:extLst>
            </p:cNvPr>
            <p:cNvSpPr/>
            <p:nvPr/>
          </p:nvSpPr>
          <p:spPr>
            <a:xfrm>
              <a:off x="6298363" y="1671444"/>
              <a:ext cx="2762250" cy="1333500"/>
            </a:xfrm>
            <a:prstGeom prst="flowChartDocument">
              <a:avLst/>
            </a:prstGeom>
            <a:gradFill flip="none" rotWithShape="1">
              <a:gsLst>
                <a:gs pos="0">
                  <a:schemeClr val="accent1">
                    <a:lumMod val="40000"/>
                    <a:lumOff val="60000"/>
                  </a:schemeClr>
                </a:gs>
                <a:gs pos="46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N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BFE5877-A6E6-5FA5-54E5-9A593920C80F}"/>
                </a:ext>
              </a:extLst>
            </p:cNvPr>
            <p:cNvSpPr txBox="1"/>
            <p:nvPr/>
          </p:nvSpPr>
          <p:spPr>
            <a:xfrm>
              <a:off x="6765087" y="1972554"/>
              <a:ext cx="18287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MN" b="1" dirty="0">
                  <a:solidFill>
                    <a:schemeClr val="bg1"/>
                  </a:solidFill>
                  <a:latin typeface="Arial Rounded MT Bold" panose="020F0704030504030204" pitchFamily="34" charset="77"/>
                </a:rPr>
                <a:t>Technology</a:t>
              </a:r>
            </a:p>
          </p:txBody>
        </p:sp>
        <p:pic>
          <p:nvPicPr>
            <p:cNvPr id="32" name="Graphic 31" descr="Cloud Computing">
              <a:extLst>
                <a:ext uri="{FF2B5EF4-FFF2-40B4-BE49-F238E27FC236}">
                  <a16:creationId xmlns:a16="http://schemas.microsoft.com/office/drawing/2014/main" id="{624A0909-8C41-9794-D91D-3B78AFD0721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593637" y="2358288"/>
              <a:ext cx="513308" cy="513308"/>
            </a:xfrm>
            <a:prstGeom prst="rect">
              <a:avLst/>
            </a:prstGeom>
          </p:spPr>
        </p:pic>
      </p:grpSp>
      <p:grpSp>
        <p:nvGrpSpPr>
          <p:cNvPr id="47" name="top 4">
            <a:extLst>
              <a:ext uri="{FF2B5EF4-FFF2-40B4-BE49-F238E27FC236}">
                <a16:creationId xmlns:a16="http://schemas.microsoft.com/office/drawing/2014/main" id="{82BE69D4-7191-4AAF-4446-37D71FC47CF9}"/>
              </a:ext>
            </a:extLst>
          </p:cNvPr>
          <p:cNvGrpSpPr/>
          <p:nvPr/>
        </p:nvGrpSpPr>
        <p:grpSpPr>
          <a:xfrm>
            <a:off x="9374913" y="1671444"/>
            <a:ext cx="2762250" cy="1333500"/>
            <a:chOff x="9374913" y="1671444"/>
            <a:chExt cx="2762250" cy="1333500"/>
          </a:xfrm>
        </p:grpSpPr>
        <p:sp>
          <p:nvSpPr>
            <p:cNvPr id="19" name="Document 18">
              <a:extLst>
                <a:ext uri="{FF2B5EF4-FFF2-40B4-BE49-F238E27FC236}">
                  <a16:creationId xmlns:a16="http://schemas.microsoft.com/office/drawing/2014/main" id="{F5BED156-54D0-160C-28D4-DA37CC02D253}"/>
                </a:ext>
              </a:extLst>
            </p:cNvPr>
            <p:cNvSpPr/>
            <p:nvPr/>
          </p:nvSpPr>
          <p:spPr>
            <a:xfrm>
              <a:off x="9374913" y="1671444"/>
              <a:ext cx="2762250" cy="1333500"/>
            </a:xfrm>
            <a:prstGeom prst="flowChartDocument">
              <a:avLst/>
            </a:prstGeom>
            <a:gradFill flip="none" rotWithShape="1">
              <a:gsLst>
                <a:gs pos="0">
                  <a:schemeClr val="accent1">
                    <a:lumMod val="89000"/>
                  </a:schemeClr>
                </a:gs>
                <a:gs pos="45000">
                  <a:schemeClr val="accent1">
                    <a:lumMod val="89000"/>
                  </a:schemeClr>
                </a:gs>
                <a:gs pos="69000">
                  <a:schemeClr val="accent1">
                    <a:lumMod val="75000"/>
                  </a:schemeClr>
                </a:gs>
                <a:gs pos="97000">
                  <a:schemeClr val="accent1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N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0ED881D-353A-8AFB-0C97-C480BF1D8847}"/>
                </a:ext>
              </a:extLst>
            </p:cNvPr>
            <p:cNvSpPr txBox="1"/>
            <p:nvPr/>
          </p:nvSpPr>
          <p:spPr>
            <a:xfrm>
              <a:off x="9841637" y="1972554"/>
              <a:ext cx="18287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 Rounded MT Bold" panose="020F0704030504030204" pitchFamily="34" charset="77"/>
                </a:rPr>
                <a:t>Political/Legal </a:t>
              </a:r>
            </a:p>
          </p:txBody>
        </p:sp>
        <p:pic>
          <p:nvPicPr>
            <p:cNvPr id="34" name="Graphic 33" descr="Scales of justice">
              <a:extLst>
                <a:ext uri="{FF2B5EF4-FFF2-40B4-BE49-F238E27FC236}">
                  <a16:creationId xmlns:a16="http://schemas.microsoft.com/office/drawing/2014/main" id="{4321F063-9BD1-2DD3-3FBC-0E29901DEF0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717813" y="2391946"/>
              <a:ext cx="512037" cy="512037"/>
            </a:xfrm>
            <a:prstGeom prst="rect">
              <a:avLst/>
            </a:prstGeom>
          </p:spPr>
        </p:pic>
      </p:grpSp>
      <p:sp>
        <p:nvSpPr>
          <p:cNvPr id="38" name="top box">
            <a:extLst>
              <a:ext uri="{FF2B5EF4-FFF2-40B4-BE49-F238E27FC236}">
                <a16:creationId xmlns:a16="http://schemas.microsoft.com/office/drawing/2014/main" id="{275FE12C-A415-9FE7-2ED6-3CA6634C4F72}"/>
              </a:ext>
            </a:extLst>
          </p:cNvPr>
          <p:cNvSpPr/>
          <p:nvPr/>
        </p:nvSpPr>
        <p:spPr>
          <a:xfrm>
            <a:off x="0" y="14244"/>
            <a:ext cx="12192000" cy="1671444"/>
          </a:xfrm>
          <a:prstGeom prst="rect">
            <a:avLst/>
          </a:prstGeom>
          <a:solidFill>
            <a:srgbClr val="03A4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N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D9069C5-D303-DCDD-7987-B8997AF11825}"/>
              </a:ext>
            </a:extLst>
          </p:cNvPr>
          <p:cNvSpPr txBox="1"/>
          <p:nvPr/>
        </p:nvSpPr>
        <p:spPr>
          <a:xfrm>
            <a:off x="1377567" y="466182"/>
            <a:ext cx="8870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N" sz="40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Enviromental Climate</a:t>
            </a:r>
          </a:p>
        </p:txBody>
      </p:sp>
    </p:spTree>
    <p:extLst>
      <p:ext uri="{BB962C8B-B14F-4D97-AF65-F5344CB8AC3E}">
        <p14:creationId xmlns:p14="http://schemas.microsoft.com/office/powerpoint/2010/main" val="22560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1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1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1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A4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B985FD-A8E8-4A81-E8A4-6DD806519A68}"/>
              </a:ext>
            </a:extLst>
          </p:cNvPr>
          <p:cNvSpPr txBox="1"/>
          <p:nvPr/>
        </p:nvSpPr>
        <p:spPr>
          <a:xfrm>
            <a:off x="518432" y="337849"/>
            <a:ext cx="60987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"/>
                <a:sym typeface="Oswald"/>
              </a:rPr>
              <a:t>Income Statement + Break Even Analysis </a:t>
            </a:r>
            <a:endParaRPr lang="en-MN" dirty="0"/>
          </a:p>
        </p:txBody>
      </p:sp>
      <p:pic>
        <p:nvPicPr>
          <p:cNvPr id="5" name="Google Shape;167;p25">
            <a:extLst>
              <a:ext uri="{FF2B5EF4-FFF2-40B4-BE49-F238E27FC236}">
                <a16:creationId xmlns:a16="http://schemas.microsoft.com/office/drawing/2014/main" id="{40FBCE0C-5ED7-B680-6743-3D771ADD99D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4357" y="3429000"/>
            <a:ext cx="4421800" cy="2673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66;p25">
            <a:extLst>
              <a:ext uri="{FF2B5EF4-FFF2-40B4-BE49-F238E27FC236}">
                <a16:creationId xmlns:a16="http://schemas.microsoft.com/office/drawing/2014/main" id="{B9175A27-44CB-43F8-01BE-D0D8F8330A2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4357" y="1218979"/>
            <a:ext cx="10546800" cy="191610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65;p25">
            <a:extLst>
              <a:ext uri="{FF2B5EF4-FFF2-40B4-BE49-F238E27FC236}">
                <a16:creationId xmlns:a16="http://schemas.microsoft.com/office/drawing/2014/main" id="{AF98D0CA-0EFB-EE19-6C92-3B236233C6DF}"/>
              </a:ext>
            </a:extLst>
          </p:cNvPr>
          <p:cNvSpPr txBox="1">
            <a:spLocks/>
          </p:cNvSpPr>
          <p:nvPr/>
        </p:nvSpPr>
        <p:spPr>
          <a:xfrm>
            <a:off x="5677678" y="3462217"/>
            <a:ext cx="5474735" cy="2115900"/>
          </a:xfrm>
          <a:prstGeom prst="rect">
            <a:avLst/>
          </a:prstGeom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11150">
              <a:lnSpc>
                <a:spcPct val="200000"/>
              </a:lnSpc>
              <a:spcBef>
                <a:spcPts val="0"/>
              </a:spcBef>
              <a:buClr>
                <a:srgbClr val="0F1111"/>
              </a:buClr>
              <a:buSzPts val="1300"/>
              <a:buFont typeface="Wingdings" pitchFamily="2" charset="2"/>
              <a:buChar char="Ø"/>
            </a:pPr>
            <a:r>
              <a:rPr lang="en-GB" sz="1500" dirty="0">
                <a:solidFill>
                  <a:schemeClr val="bg1"/>
                </a:solidFill>
              </a:rPr>
              <a:t>$583,000 profit solely from </a:t>
            </a:r>
            <a:r>
              <a:rPr lang="en-GB" sz="1500" dirty="0" err="1">
                <a:solidFill>
                  <a:schemeClr val="bg1"/>
                </a:solidFill>
              </a:rPr>
              <a:t>Davids</a:t>
            </a:r>
            <a:r>
              <a:rPr lang="en-GB" sz="1500" dirty="0">
                <a:solidFill>
                  <a:schemeClr val="bg1"/>
                </a:solidFill>
              </a:rPr>
              <a:t> Coffea</a:t>
            </a:r>
          </a:p>
          <a:p>
            <a:pPr marL="457200" indent="-311150">
              <a:lnSpc>
                <a:spcPct val="200000"/>
              </a:lnSpc>
              <a:spcBef>
                <a:spcPts val="0"/>
              </a:spcBef>
              <a:buClr>
                <a:srgbClr val="0F1111"/>
              </a:buClr>
              <a:buSzPts val="1300"/>
              <a:buFont typeface="Wingdings" pitchFamily="2" charset="2"/>
              <a:buChar char="Ø"/>
            </a:pPr>
            <a:r>
              <a:rPr lang="en-GB" sz="1500" dirty="0">
                <a:solidFill>
                  <a:schemeClr val="bg1"/>
                </a:solidFill>
              </a:rPr>
              <a:t>BEA 58,246 sales </a:t>
            </a:r>
          </a:p>
          <a:p>
            <a:pPr marL="457200" indent="-311150">
              <a:lnSpc>
                <a:spcPct val="200000"/>
              </a:lnSpc>
              <a:spcBef>
                <a:spcPts val="0"/>
              </a:spcBef>
              <a:buClr>
                <a:srgbClr val="0F1111"/>
              </a:buClr>
              <a:buSzPts val="1300"/>
              <a:buFont typeface="Wingdings" pitchFamily="2" charset="2"/>
              <a:buChar char="Ø"/>
            </a:pPr>
            <a:r>
              <a:rPr lang="en-GB" sz="1500" dirty="0">
                <a:solidFill>
                  <a:schemeClr val="bg1"/>
                </a:solidFill>
              </a:rPr>
              <a:t>$191,411.21 marketing budget </a:t>
            </a:r>
          </a:p>
          <a:p>
            <a:pPr marL="457200" indent="-311150">
              <a:lnSpc>
                <a:spcPct val="200000"/>
              </a:lnSpc>
              <a:spcBef>
                <a:spcPts val="0"/>
              </a:spcBef>
              <a:buClr>
                <a:srgbClr val="0F1111"/>
              </a:buClr>
              <a:buSzPts val="1300"/>
              <a:buFont typeface="Wingdings" pitchFamily="2" charset="2"/>
              <a:buChar char="Ø"/>
            </a:pPr>
            <a:r>
              <a:rPr lang="en-GB" sz="1500" dirty="0" err="1">
                <a:solidFill>
                  <a:schemeClr val="bg1"/>
                </a:solidFill>
              </a:rPr>
              <a:t>Davids</a:t>
            </a:r>
            <a:r>
              <a:rPr lang="en-GB" sz="1500" dirty="0">
                <a:solidFill>
                  <a:schemeClr val="bg1"/>
                </a:solidFill>
              </a:rPr>
              <a:t> Coffee will positively impact our income statement, reduce net loss</a:t>
            </a:r>
          </a:p>
        </p:txBody>
      </p:sp>
    </p:spTree>
    <p:extLst>
      <p:ext uri="{BB962C8B-B14F-4D97-AF65-F5344CB8AC3E}">
        <p14:creationId xmlns:p14="http://schemas.microsoft.com/office/powerpoint/2010/main" val="4230187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6" descr="Canada photos: 20 of the most beautiful places | CNN">
            <a:extLst>
              <a:ext uri="{FF2B5EF4-FFF2-40B4-BE49-F238E27FC236}">
                <a16:creationId xmlns:a16="http://schemas.microsoft.com/office/drawing/2014/main" id="{3753705F-0AA2-965D-DFF3-53A9FBFE37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" t="16538" r="8174" b="11311"/>
          <a:stretch/>
        </p:blipFill>
        <p:spPr bwMode="auto">
          <a:xfrm>
            <a:off x="473527" y="163286"/>
            <a:ext cx="11527973" cy="628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Freeform 31">
            <a:extLst>
              <a:ext uri="{FF2B5EF4-FFF2-40B4-BE49-F238E27FC236}">
                <a16:creationId xmlns:a16="http://schemas.microsoft.com/office/drawing/2014/main" id="{83C21DC0-3CA0-4AE5-AA02-BE603E50818F}"/>
              </a:ext>
            </a:extLst>
          </p:cNvPr>
          <p:cNvSpPr/>
          <p:nvPr/>
        </p:nvSpPr>
        <p:spPr>
          <a:xfrm>
            <a:off x="-644405" y="-42970"/>
            <a:ext cx="13480809" cy="7892716"/>
          </a:xfrm>
          <a:custGeom>
            <a:avLst/>
            <a:gdLst/>
            <a:ahLst/>
            <a:cxnLst/>
            <a:rect l="l" t="t" r="r" b="b"/>
            <a:pathLst>
              <a:path w="12507685" h="7102930">
                <a:moveTo>
                  <a:pt x="9461993" y="3000094"/>
                </a:moveTo>
                <a:cubicBezTo>
                  <a:pt x="9486178" y="3000094"/>
                  <a:pt x="9502146" y="3009861"/>
                  <a:pt x="9509897" y="3029395"/>
                </a:cubicBezTo>
                <a:cubicBezTo>
                  <a:pt x="9517648" y="3048928"/>
                  <a:pt x="9521524" y="3093732"/>
                  <a:pt x="9521524" y="3163805"/>
                </a:cubicBezTo>
                <a:lnTo>
                  <a:pt x="9521524" y="3855856"/>
                </a:lnTo>
                <a:cubicBezTo>
                  <a:pt x="9521524" y="3944532"/>
                  <a:pt x="9517803" y="4000653"/>
                  <a:pt x="9510362" y="4024217"/>
                </a:cubicBezTo>
                <a:cubicBezTo>
                  <a:pt x="9502920" y="4047782"/>
                  <a:pt x="9485867" y="4059564"/>
                  <a:pt x="9459202" y="4059564"/>
                </a:cubicBezTo>
                <a:cubicBezTo>
                  <a:pt x="9433158" y="4059564"/>
                  <a:pt x="9416570" y="4049332"/>
                  <a:pt x="9409438" y="4028868"/>
                </a:cubicBezTo>
                <a:cubicBezTo>
                  <a:pt x="9402306" y="4008404"/>
                  <a:pt x="9398740" y="3954454"/>
                  <a:pt x="9398741" y="3867018"/>
                </a:cubicBezTo>
                <a:lnTo>
                  <a:pt x="9398741" y="3163805"/>
                </a:lnTo>
                <a:cubicBezTo>
                  <a:pt x="9398740" y="3086290"/>
                  <a:pt x="9404166" y="3039626"/>
                  <a:pt x="9415019" y="3023813"/>
                </a:cubicBezTo>
                <a:cubicBezTo>
                  <a:pt x="9425871" y="3008000"/>
                  <a:pt x="9441529" y="3000094"/>
                  <a:pt x="9461993" y="3000094"/>
                </a:cubicBezTo>
                <a:close/>
                <a:moveTo>
                  <a:pt x="3042144" y="3000094"/>
                </a:moveTo>
                <a:cubicBezTo>
                  <a:pt x="3066329" y="3000094"/>
                  <a:pt x="3082297" y="3009861"/>
                  <a:pt x="3090048" y="3029395"/>
                </a:cubicBezTo>
                <a:cubicBezTo>
                  <a:pt x="3097800" y="3048928"/>
                  <a:pt x="3101675" y="3093732"/>
                  <a:pt x="3101675" y="3163805"/>
                </a:cubicBezTo>
                <a:lnTo>
                  <a:pt x="3101675" y="3855856"/>
                </a:lnTo>
                <a:cubicBezTo>
                  <a:pt x="3101675" y="3944532"/>
                  <a:pt x="3097955" y="4000653"/>
                  <a:pt x="3090513" y="4024217"/>
                </a:cubicBezTo>
                <a:cubicBezTo>
                  <a:pt x="3083072" y="4047782"/>
                  <a:pt x="3066019" y="4059564"/>
                  <a:pt x="3039354" y="4059564"/>
                </a:cubicBezTo>
                <a:cubicBezTo>
                  <a:pt x="3013309" y="4059564"/>
                  <a:pt x="2996720" y="4049332"/>
                  <a:pt x="2989589" y="4028868"/>
                </a:cubicBezTo>
                <a:cubicBezTo>
                  <a:pt x="2982458" y="4008404"/>
                  <a:pt x="2978892" y="3954454"/>
                  <a:pt x="2978892" y="3867018"/>
                </a:cubicBezTo>
                <a:lnTo>
                  <a:pt x="2978892" y="3163805"/>
                </a:lnTo>
                <a:cubicBezTo>
                  <a:pt x="2978892" y="3086290"/>
                  <a:pt x="2984318" y="3039626"/>
                  <a:pt x="2995170" y="3023813"/>
                </a:cubicBezTo>
                <a:cubicBezTo>
                  <a:pt x="3006022" y="3008000"/>
                  <a:pt x="3021680" y="3000094"/>
                  <a:pt x="3042144" y="3000094"/>
                </a:cubicBezTo>
                <a:close/>
                <a:moveTo>
                  <a:pt x="10056524" y="2776852"/>
                </a:moveTo>
                <a:lnTo>
                  <a:pt x="10056524" y="4282806"/>
                </a:lnTo>
                <a:lnTo>
                  <a:pt x="10383946" y="4282806"/>
                </a:lnTo>
                <a:lnTo>
                  <a:pt x="10383946" y="3598197"/>
                </a:lnTo>
                <a:lnTo>
                  <a:pt x="10587654" y="4282806"/>
                </a:lnTo>
                <a:lnTo>
                  <a:pt x="10930889" y="4282806"/>
                </a:lnTo>
                <a:lnTo>
                  <a:pt x="10930889" y="2776852"/>
                </a:lnTo>
                <a:lnTo>
                  <a:pt x="10603467" y="2776852"/>
                </a:lnTo>
                <a:lnTo>
                  <a:pt x="10603467" y="3454950"/>
                </a:lnTo>
                <a:lnTo>
                  <a:pt x="10383946" y="2776852"/>
                </a:lnTo>
                <a:close/>
                <a:moveTo>
                  <a:pt x="8465849" y="2776852"/>
                </a:moveTo>
                <a:lnTo>
                  <a:pt x="8465849" y="4282806"/>
                </a:lnTo>
                <a:lnTo>
                  <a:pt x="8857453" y="4282806"/>
                </a:lnTo>
                <a:lnTo>
                  <a:pt x="8857453" y="2776852"/>
                </a:lnTo>
                <a:close/>
                <a:moveTo>
                  <a:pt x="6440968" y="2776852"/>
                </a:moveTo>
                <a:lnTo>
                  <a:pt x="6440968" y="3667960"/>
                </a:lnTo>
                <a:cubicBezTo>
                  <a:pt x="6440968" y="3837872"/>
                  <a:pt x="6444069" y="3949338"/>
                  <a:pt x="6450270" y="4002358"/>
                </a:cubicBezTo>
                <a:cubicBezTo>
                  <a:pt x="6456471" y="4055378"/>
                  <a:pt x="6476625" y="4105763"/>
                  <a:pt x="6510731" y="4153512"/>
                </a:cubicBezTo>
                <a:cubicBezTo>
                  <a:pt x="6544838" y="4201261"/>
                  <a:pt x="6596308" y="4240018"/>
                  <a:pt x="6665141" y="4269784"/>
                </a:cubicBezTo>
                <a:cubicBezTo>
                  <a:pt x="6733974" y="4299549"/>
                  <a:pt x="6813348" y="4314432"/>
                  <a:pt x="6903266" y="4314432"/>
                </a:cubicBezTo>
                <a:cubicBezTo>
                  <a:pt x="6984501" y="4314432"/>
                  <a:pt x="7055039" y="4301875"/>
                  <a:pt x="7114881" y="4276760"/>
                </a:cubicBezTo>
                <a:cubicBezTo>
                  <a:pt x="7174722" y="4251645"/>
                  <a:pt x="7222936" y="4214748"/>
                  <a:pt x="7259523" y="4166069"/>
                </a:cubicBezTo>
                <a:cubicBezTo>
                  <a:pt x="7296110" y="4117390"/>
                  <a:pt x="7318124" y="4069951"/>
                  <a:pt x="7325565" y="4023752"/>
                </a:cubicBezTo>
                <a:cubicBezTo>
                  <a:pt x="7333007" y="3977553"/>
                  <a:pt x="7336727" y="3897403"/>
                  <a:pt x="7336727" y="3783302"/>
                </a:cubicBezTo>
                <a:lnTo>
                  <a:pt x="7336727" y="2776852"/>
                </a:lnTo>
                <a:lnTo>
                  <a:pt x="6945123" y="2776852"/>
                </a:lnTo>
                <a:lnTo>
                  <a:pt x="6945123" y="3886551"/>
                </a:lnTo>
                <a:cubicBezTo>
                  <a:pt x="6945123" y="3961586"/>
                  <a:pt x="6941558" y="4009179"/>
                  <a:pt x="6934426" y="4029333"/>
                </a:cubicBezTo>
                <a:cubicBezTo>
                  <a:pt x="6927295" y="4049487"/>
                  <a:pt x="6911327" y="4059564"/>
                  <a:pt x="6886522" y="4059564"/>
                </a:cubicBezTo>
                <a:cubicBezTo>
                  <a:pt x="6864818" y="4059564"/>
                  <a:pt x="6850401" y="4050417"/>
                  <a:pt x="6843269" y="4032124"/>
                </a:cubicBezTo>
                <a:cubicBezTo>
                  <a:pt x="6836138" y="4013830"/>
                  <a:pt x="6832572" y="3971817"/>
                  <a:pt x="6832572" y="3906085"/>
                </a:cubicBezTo>
                <a:lnTo>
                  <a:pt x="6832572" y="2776852"/>
                </a:lnTo>
                <a:close/>
                <a:moveTo>
                  <a:pt x="5722650" y="2776852"/>
                </a:moveTo>
                <a:lnTo>
                  <a:pt x="5722650" y="4282806"/>
                </a:lnTo>
                <a:lnTo>
                  <a:pt x="6352379" y="4282806"/>
                </a:lnTo>
                <a:lnTo>
                  <a:pt x="6352379" y="3981429"/>
                </a:lnTo>
                <a:lnTo>
                  <a:pt x="6114255" y="3981429"/>
                </a:lnTo>
                <a:lnTo>
                  <a:pt x="6114255" y="2776852"/>
                </a:lnTo>
                <a:close/>
                <a:moveTo>
                  <a:pt x="3636675" y="2776852"/>
                </a:moveTo>
                <a:lnTo>
                  <a:pt x="3636675" y="4282806"/>
                </a:lnTo>
                <a:lnTo>
                  <a:pt x="3964097" y="4282806"/>
                </a:lnTo>
                <a:lnTo>
                  <a:pt x="3964097" y="3598197"/>
                </a:lnTo>
                <a:lnTo>
                  <a:pt x="4167806" y="4282806"/>
                </a:lnTo>
                <a:lnTo>
                  <a:pt x="4511040" y="4282806"/>
                </a:lnTo>
                <a:lnTo>
                  <a:pt x="4511040" y="2776852"/>
                </a:lnTo>
                <a:lnTo>
                  <a:pt x="4183619" y="2776852"/>
                </a:lnTo>
                <a:lnTo>
                  <a:pt x="4183619" y="3454950"/>
                </a:lnTo>
                <a:lnTo>
                  <a:pt x="3964097" y="2776852"/>
                </a:lnTo>
                <a:close/>
                <a:moveTo>
                  <a:pt x="9460132" y="2745226"/>
                </a:moveTo>
                <a:cubicBezTo>
                  <a:pt x="9375176" y="2745226"/>
                  <a:pt x="9300762" y="2759178"/>
                  <a:pt x="9236890" y="2787083"/>
                </a:cubicBezTo>
                <a:cubicBezTo>
                  <a:pt x="9173018" y="2814989"/>
                  <a:pt x="9122324" y="2854986"/>
                  <a:pt x="9084806" y="2907076"/>
                </a:cubicBezTo>
                <a:cubicBezTo>
                  <a:pt x="9047289" y="2959166"/>
                  <a:pt x="9024965" y="3016682"/>
                  <a:pt x="9017834" y="3079624"/>
                </a:cubicBezTo>
                <a:cubicBezTo>
                  <a:pt x="9010702" y="3142566"/>
                  <a:pt x="9007137" y="3249691"/>
                  <a:pt x="9007137" y="3401000"/>
                </a:cubicBezTo>
                <a:lnTo>
                  <a:pt x="9007137" y="3658658"/>
                </a:lnTo>
                <a:cubicBezTo>
                  <a:pt x="9007137" y="3813688"/>
                  <a:pt x="9010858" y="3922208"/>
                  <a:pt x="9018299" y="3984220"/>
                </a:cubicBezTo>
                <a:cubicBezTo>
                  <a:pt x="9025740" y="4046232"/>
                  <a:pt x="9048995" y="4103592"/>
                  <a:pt x="9088062" y="4156302"/>
                </a:cubicBezTo>
                <a:cubicBezTo>
                  <a:pt x="9127130" y="4209012"/>
                  <a:pt x="9178754" y="4248545"/>
                  <a:pt x="9242936" y="4274900"/>
                </a:cubicBezTo>
                <a:cubicBezTo>
                  <a:pt x="9307118" y="4301255"/>
                  <a:pt x="9379517" y="4314432"/>
                  <a:pt x="9460132" y="4314432"/>
                </a:cubicBezTo>
                <a:cubicBezTo>
                  <a:pt x="9545088" y="4314432"/>
                  <a:pt x="9619502" y="4300480"/>
                  <a:pt x="9683374" y="4272574"/>
                </a:cubicBezTo>
                <a:cubicBezTo>
                  <a:pt x="9747247" y="4244669"/>
                  <a:pt x="9797941" y="4204671"/>
                  <a:pt x="9835458" y="4152582"/>
                </a:cubicBezTo>
                <a:cubicBezTo>
                  <a:pt x="9872975" y="4100492"/>
                  <a:pt x="9895299" y="4042976"/>
                  <a:pt x="9902431" y="3980034"/>
                </a:cubicBezTo>
                <a:cubicBezTo>
                  <a:pt x="9909563" y="3917092"/>
                  <a:pt x="9913128" y="3809967"/>
                  <a:pt x="9913128" y="3658658"/>
                </a:cubicBezTo>
                <a:lnTo>
                  <a:pt x="9913128" y="3401000"/>
                </a:lnTo>
                <a:cubicBezTo>
                  <a:pt x="9913128" y="3245970"/>
                  <a:pt x="9909407" y="3137450"/>
                  <a:pt x="9901966" y="3075438"/>
                </a:cubicBezTo>
                <a:cubicBezTo>
                  <a:pt x="9894525" y="3013426"/>
                  <a:pt x="9871270" y="2956065"/>
                  <a:pt x="9832203" y="2903355"/>
                </a:cubicBezTo>
                <a:cubicBezTo>
                  <a:pt x="9793135" y="2850646"/>
                  <a:pt x="9741510" y="2811113"/>
                  <a:pt x="9677328" y="2784758"/>
                </a:cubicBezTo>
                <a:cubicBezTo>
                  <a:pt x="9613146" y="2758403"/>
                  <a:pt x="9540748" y="2745226"/>
                  <a:pt x="9460132" y="2745226"/>
                </a:cubicBezTo>
                <a:close/>
                <a:moveTo>
                  <a:pt x="7877309" y="2745226"/>
                </a:moveTo>
                <a:cubicBezTo>
                  <a:pt x="7784291" y="2745226"/>
                  <a:pt x="7704916" y="2760263"/>
                  <a:pt x="7639184" y="2790339"/>
                </a:cubicBezTo>
                <a:cubicBezTo>
                  <a:pt x="7573451" y="2820415"/>
                  <a:pt x="7525857" y="2862118"/>
                  <a:pt x="7496402" y="2915448"/>
                </a:cubicBezTo>
                <a:cubicBezTo>
                  <a:pt x="7466946" y="2968778"/>
                  <a:pt x="7452219" y="3053114"/>
                  <a:pt x="7452219" y="3168456"/>
                </a:cubicBezTo>
                <a:cubicBezTo>
                  <a:pt x="7452219" y="3248451"/>
                  <a:pt x="7462605" y="3314183"/>
                  <a:pt x="7483380" y="3365653"/>
                </a:cubicBezTo>
                <a:cubicBezTo>
                  <a:pt x="7504153" y="3417123"/>
                  <a:pt x="7530353" y="3457430"/>
                  <a:pt x="7561979" y="3486576"/>
                </a:cubicBezTo>
                <a:cubicBezTo>
                  <a:pt x="7593605" y="3515721"/>
                  <a:pt x="7658097" y="3562540"/>
                  <a:pt x="7755456" y="3627032"/>
                </a:cubicBezTo>
                <a:cubicBezTo>
                  <a:pt x="7852814" y="3690904"/>
                  <a:pt x="7913895" y="3736483"/>
                  <a:pt x="7938701" y="3763768"/>
                </a:cubicBezTo>
                <a:cubicBezTo>
                  <a:pt x="7962885" y="3791053"/>
                  <a:pt x="7974977" y="3849034"/>
                  <a:pt x="7974977" y="3937711"/>
                </a:cubicBezTo>
                <a:cubicBezTo>
                  <a:pt x="7974977" y="3978019"/>
                  <a:pt x="7968621" y="4008404"/>
                  <a:pt x="7955909" y="4028868"/>
                </a:cubicBezTo>
                <a:cubicBezTo>
                  <a:pt x="7943196" y="4049332"/>
                  <a:pt x="7923817" y="4059564"/>
                  <a:pt x="7897773" y="4059564"/>
                </a:cubicBezTo>
                <a:cubicBezTo>
                  <a:pt x="7871727" y="4059564"/>
                  <a:pt x="7853589" y="4051502"/>
                  <a:pt x="7843358" y="4035379"/>
                </a:cubicBezTo>
                <a:cubicBezTo>
                  <a:pt x="7833125" y="4019256"/>
                  <a:pt x="7828009" y="3982980"/>
                  <a:pt x="7828010" y="3926549"/>
                </a:cubicBezTo>
                <a:lnTo>
                  <a:pt x="7828010" y="3743304"/>
                </a:lnTo>
                <a:lnTo>
                  <a:pt x="7464311" y="3743304"/>
                </a:lnTo>
                <a:lnTo>
                  <a:pt x="7464311" y="3841903"/>
                </a:lnTo>
                <a:cubicBezTo>
                  <a:pt x="7464311" y="3954764"/>
                  <a:pt x="7475782" y="4041891"/>
                  <a:pt x="7498727" y="4103282"/>
                </a:cubicBezTo>
                <a:cubicBezTo>
                  <a:pt x="7521671" y="4164674"/>
                  <a:pt x="7570195" y="4215213"/>
                  <a:pt x="7644300" y="4254901"/>
                </a:cubicBezTo>
                <a:cubicBezTo>
                  <a:pt x="7718403" y="4294588"/>
                  <a:pt x="7807855" y="4314432"/>
                  <a:pt x="7912656" y="4314432"/>
                </a:cubicBezTo>
                <a:cubicBezTo>
                  <a:pt x="8008153" y="4314432"/>
                  <a:pt x="8091869" y="4297224"/>
                  <a:pt x="8163803" y="4262807"/>
                </a:cubicBezTo>
                <a:cubicBezTo>
                  <a:pt x="8235736" y="4228391"/>
                  <a:pt x="8284260" y="4185758"/>
                  <a:pt x="8309376" y="4134908"/>
                </a:cubicBezTo>
                <a:cubicBezTo>
                  <a:pt x="8334490" y="4084059"/>
                  <a:pt x="8347047" y="4004994"/>
                  <a:pt x="8347048" y="3897713"/>
                </a:cubicBezTo>
                <a:cubicBezTo>
                  <a:pt x="8347047" y="3750126"/>
                  <a:pt x="8324412" y="3643155"/>
                  <a:pt x="8279145" y="3576803"/>
                </a:cubicBezTo>
                <a:cubicBezTo>
                  <a:pt x="8233876" y="3510450"/>
                  <a:pt x="8124082" y="3425543"/>
                  <a:pt x="7949761" y="3322080"/>
                </a:cubicBezTo>
                <a:cubicBezTo>
                  <a:pt x="7888969" y="3286142"/>
                  <a:pt x="7852082" y="3255451"/>
                  <a:pt x="7839099" y="3230007"/>
                </a:cubicBezTo>
                <a:cubicBezTo>
                  <a:pt x="7825505" y="3204563"/>
                  <a:pt x="7818708" y="3166712"/>
                  <a:pt x="7818708" y="3116453"/>
                </a:cubicBezTo>
                <a:cubicBezTo>
                  <a:pt x="7818708" y="3077357"/>
                  <a:pt x="7824754" y="3048189"/>
                  <a:pt x="7836846" y="3028951"/>
                </a:cubicBezTo>
                <a:cubicBezTo>
                  <a:pt x="7848939" y="3009713"/>
                  <a:pt x="7866767" y="3000094"/>
                  <a:pt x="7890331" y="3000094"/>
                </a:cubicBezTo>
                <a:cubicBezTo>
                  <a:pt x="7912035" y="3000094"/>
                  <a:pt x="7927538" y="3007225"/>
                  <a:pt x="7936840" y="3021488"/>
                </a:cubicBezTo>
                <a:cubicBezTo>
                  <a:pt x="7946141" y="3035751"/>
                  <a:pt x="7950792" y="3068927"/>
                  <a:pt x="7950793" y="3121017"/>
                </a:cubicBezTo>
                <a:lnTo>
                  <a:pt x="7950793" y="3232638"/>
                </a:lnTo>
                <a:lnTo>
                  <a:pt x="8314492" y="3232638"/>
                </a:lnTo>
                <a:lnTo>
                  <a:pt x="8314492" y="3173106"/>
                </a:lnTo>
                <a:cubicBezTo>
                  <a:pt x="8314492" y="3053424"/>
                  <a:pt x="8302864" y="2968623"/>
                  <a:pt x="8279610" y="2918703"/>
                </a:cubicBezTo>
                <a:cubicBezTo>
                  <a:pt x="8256356" y="2868784"/>
                  <a:pt x="8208917" y="2827391"/>
                  <a:pt x="8137293" y="2794525"/>
                </a:cubicBezTo>
                <a:cubicBezTo>
                  <a:pt x="8065670" y="2761659"/>
                  <a:pt x="7979007" y="2745226"/>
                  <a:pt x="7877309" y="2745226"/>
                </a:cubicBezTo>
                <a:close/>
                <a:moveTo>
                  <a:pt x="5110929" y="2745226"/>
                </a:moveTo>
                <a:cubicBezTo>
                  <a:pt x="5025973" y="2745226"/>
                  <a:pt x="4950784" y="2759644"/>
                  <a:pt x="4885363" y="2788479"/>
                </a:cubicBezTo>
                <a:cubicBezTo>
                  <a:pt x="4819939" y="2817314"/>
                  <a:pt x="4768779" y="2856847"/>
                  <a:pt x="4731883" y="2907076"/>
                </a:cubicBezTo>
                <a:cubicBezTo>
                  <a:pt x="4694985" y="2957306"/>
                  <a:pt x="4672816" y="3009551"/>
                  <a:pt x="4665375" y="3063811"/>
                </a:cubicBezTo>
                <a:cubicBezTo>
                  <a:pt x="4657934" y="3118071"/>
                  <a:pt x="4654213" y="3199462"/>
                  <a:pt x="4654213" y="3307982"/>
                </a:cubicBezTo>
                <a:lnTo>
                  <a:pt x="4654213" y="3747955"/>
                </a:lnTo>
                <a:cubicBezTo>
                  <a:pt x="4654213" y="3895543"/>
                  <a:pt x="4666305" y="4006079"/>
                  <a:pt x="4690490" y="4079563"/>
                </a:cubicBezTo>
                <a:cubicBezTo>
                  <a:pt x="4714674" y="4153047"/>
                  <a:pt x="4763974" y="4210563"/>
                  <a:pt x="4838388" y="4252110"/>
                </a:cubicBezTo>
                <a:cubicBezTo>
                  <a:pt x="4912801" y="4293658"/>
                  <a:pt x="5007371" y="4314432"/>
                  <a:pt x="5122092" y="4314432"/>
                </a:cubicBezTo>
                <a:cubicBezTo>
                  <a:pt x="5232472" y="4314432"/>
                  <a:pt x="5325335" y="4289901"/>
                  <a:pt x="5400679" y="4240839"/>
                </a:cubicBezTo>
                <a:cubicBezTo>
                  <a:pt x="5476023" y="4191777"/>
                  <a:pt x="5524702" y="4134642"/>
                  <a:pt x="5546717" y="4069433"/>
                </a:cubicBezTo>
                <a:cubicBezTo>
                  <a:pt x="5568731" y="4004223"/>
                  <a:pt x="5579738" y="3893683"/>
                  <a:pt x="5579738" y="3737810"/>
                </a:cubicBezTo>
                <a:lnTo>
                  <a:pt x="5579738" y="3679122"/>
                </a:lnTo>
                <a:lnTo>
                  <a:pt x="5188135" y="3679122"/>
                </a:lnTo>
                <a:lnTo>
                  <a:pt x="5188135" y="3868413"/>
                </a:lnTo>
                <a:cubicBezTo>
                  <a:pt x="5188135" y="3951092"/>
                  <a:pt x="5183638" y="4003620"/>
                  <a:pt x="5174646" y="4025998"/>
                </a:cubicBezTo>
                <a:cubicBezTo>
                  <a:pt x="5165655" y="4048375"/>
                  <a:pt x="5146587" y="4059564"/>
                  <a:pt x="5117441" y="4059564"/>
                </a:cubicBezTo>
                <a:cubicBezTo>
                  <a:pt x="5087055" y="4059564"/>
                  <a:pt x="5067521" y="4048402"/>
                  <a:pt x="5058840" y="4026078"/>
                </a:cubicBezTo>
                <a:cubicBezTo>
                  <a:pt x="5050158" y="4003753"/>
                  <a:pt x="5045818" y="3956005"/>
                  <a:pt x="5045818" y="3882831"/>
                </a:cubicBezTo>
                <a:lnTo>
                  <a:pt x="5045818" y="3183339"/>
                </a:lnTo>
                <a:cubicBezTo>
                  <a:pt x="5045818" y="3107064"/>
                  <a:pt x="5050158" y="3057455"/>
                  <a:pt x="5058840" y="3034510"/>
                </a:cubicBezTo>
                <a:cubicBezTo>
                  <a:pt x="5067521" y="3011566"/>
                  <a:pt x="5087985" y="3000094"/>
                  <a:pt x="5120231" y="3000094"/>
                </a:cubicBezTo>
                <a:cubicBezTo>
                  <a:pt x="5148756" y="3000094"/>
                  <a:pt x="5167205" y="3009531"/>
                  <a:pt x="5175576" y="3028406"/>
                </a:cubicBezTo>
                <a:cubicBezTo>
                  <a:pt x="5183948" y="3047281"/>
                  <a:pt x="5188135" y="3094773"/>
                  <a:pt x="5188135" y="3170883"/>
                </a:cubicBezTo>
                <a:lnTo>
                  <a:pt x="5188135" y="3432626"/>
                </a:lnTo>
                <a:lnTo>
                  <a:pt x="5579738" y="3432626"/>
                </a:lnTo>
                <a:lnTo>
                  <a:pt x="5579738" y="3289567"/>
                </a:lnTo>
                <a:cubicBezTo>
                  <a:pt x="5579738" y="3148995"/>
                  <a:pt x="5567955" y="3045423"/>
                  <a:pt x="5544391" y="2978852"/>
                </a:cubicBezTo>
                <a:cubicBezTo>
                  <a:pt x="5520826" y="2912282"/>
                  <a:pt x="5471527" y="2856702"/>
                  <a:pt x="5396493" y="2812111"/>
                </a:cubicBezTo>
                <a:cubicBezTo>
                  <a:pt x="5321459" y="2767521"/>
                  <a:pt x="5226271" y="2745226"/>
                  <a:pt x="5110929" y="2745226"/>
                </a:cubicBezTo>
                <a:close/>
                <a:moveTo>
                  <a:pt x="3040284" y="2745226"/>
                </a:moveTo>
                <a:cubicBezTo>
                  <a:pt x="2955327" y="2745226"/>
                  <a:pt x="2880914" y="2759178"/>
                  <a:pt x="2817042" y="2787083"/>
                </a:cubicBezTo>
                <a:cubicBezTo>
                  <a:pt x="2753169" y="2814989"/>
                  <a:pt x="2702475" y="2854986"/>
                  <a:pt x="2664958" y="2907076"/>
                </a:cubicBezTo>
                <a:cubicBezTo>
                  <a:pt x="2627441" y="2959166"/>
                  <a:pt x="2605116" y="3016682"/>
                  <a:pt x="2597985" y="3079624"/>
                </a:cubicBezTo>
                <a:cubicBezTo>
                  <a:pt x="2590854" y="3142566"/>
                  <a:pt x="2587288" y="3249691"/>
                  <a:pt x="2587288" y="3401000"/>
                </a:cubicBezTo>
                <a:lnTo>
                  <a:pt x="2587288" y="3658658"/>
                </a:lnTo>
                <a:cubicBezTo>
                  <a:pt x="2587288" y="3813688"/>
                  <a:pt x="2591009" y="3922208"/>
                  <a:pt x="2598450" y="3984220"/>
                </a:cubicBezTo>
                <a:cubicBezTo>
                  <a:pt x="2605891" y="4046232"/>
                  <a:pt x="2629146" y="4103592"/>
                  <a:pt x="2668213" y="4156302"/>
                </a:cubicBezTo>
                <a:cubicBezTo>
                  <a:pt x="2707281" y="4209012"/>
                  <a:pt x="2758905" y="4248545"/>
                  <a:pt x="2823088" y="4274900"/>
                </a:cubicBezTo>
                <a:cubicBezTo>
                  <a:pt x="2887270" y="4301255"/>
                  <a:pt x="2959668" y="4314432"/>
                  <a:pt x="3040284" y="4314432"/>
                </a:cubicBezTo>
                <a:cubicBezTo>
                  <a:pt x="3125240" y="4314432"/>
                  <a:pt x="3199654" y="4300480"/>
                  <a:pt x="3263526" y="4272574"/>
                </a:cubicBezTo>
                <a:cubicBezTo>
                  <a:pt x="3327398" y="4244669"/>
                  <a:pt x="3378093" y="4204671"/>
                  <a:pt x="3415610" y="4152582"/>
                </a:cubicBezTo>
                <a:cubicBezTo>
                  <a:pt x="3453127" y="4100492"/>
                  <a:pt x="3475451" y="4042976"/>
                  <a:pt x="3482582" y="3980034"/>
                </a:cubicBezTo>
                <a:cubicBezTo>
                  <a:pt x="3489714" y="3917092"/>
                  <a:pt x="3493279" y="3809967"/>
                  <a:pt x="3493279" y="3658658"/>
                </a:cubicBezTo>
                <a:lnTo>
                  <a:pt x="3493279" y="3401000"/>
                </a:lnTo>
                <a:cubicBezTo>
                  <a:pt x="3493279" y="3245970"/>
                  <a:pt x="3489559" y="3137450"/>
                  <a:pt x="3482117" y="3075438"/>
                </a:cubicBezTo>
                <a:cubicBezTo>
                  <a:pt x="3474676" y="3013426"/>
                  <a:pt x="3451422" y="2956065"/>
                  <a:pt x="3412354" y="2903355"/>
                </a:cubicBezTo>
                <a:cubicBezTo>
                  <a:pt x="3373287" y="2850646"/>
                  <a:pt x="3321662" y="2811113"/>
                  <a:pt x="3257480" y="2784758"/>
                </a:cubicBezTo>
                <a:cubicBezTo>
                  <a:pt x="3193298" y="2758403"/>
                  <a:pt x="3120899" y="2745226"/>
                  <a:pt x="3040284" y="2745226"/>
                </a:cubicBezTo>
                <a:close/>
                <a:moveTo>
                  <a:pt x="1986729" y="2745226"/>
                </a:moveTo>
                <a:cubicBezTo>
                  <a:pt x="1901773" y="2745226"/>
                  <a:pt x="1826584" y="2759644"/>
                  <a:pt x="1761162" y="2788479"/>
                </a:cubicBezTo>
                <a:cubicBezTo>
                  <a:pt x="1695739" y="2817314"/>
                  <a:pt x="1644580" y="2856847"/>
                  <a:pt x="1607683" y="2907076"/>
                </a:cubicBezTo>
                <a:cubicBezTo>
                  <a:pt x="1570786" y="2957306"/>
                  <a:pt x="1548617" y="3009551"/>
                  <a:pt x="1541175" y="3063811"/>
                </a:cubicBezTo>
                <a:cubicBezTo>
                  <a:pt x="1533734" y="3118071"/>
                  <a:pt x="1530013" y="3199462"/>
                  <a:pt x="1530013" y="3307982"/>
                </a:cubicBezTo>
                <a:lnTo>
                  <a:pt x="1530013" y="3747955"/>
                </a:lnTo>
                <a:cubicBezTo>
                  <a:pt x="1530013" y="3895543"/>
                  <a:pt x="1542105" y="4006079"/>
                  <a:pt x="1566290" y="4079563"/>
                </a:cubicBezTo>
                <a:cubicBezTo>
                  <a:pt x="1590474" y="4153047"/>
                  <a:pt x="1639774" y="4210563"/>
                  <a:pt x="1714188" y="4252110"/>
                </a:cubicBezTo>
                <a:cubicBezTo>
                  <a:pt x="1788602" y="4293658"/>
                  <a:pt x="1883170" y="4314432"/>
                  <a:pt x="1997892" y="4314432"/>
                </a:cubicBezTo>
                <a:cubicBezTo>
                  <a:pt x="2108272" y="4314432"/>
                  <a:pt x="2201135" y="4289901"/>
                  <a:pt x="2276479" y="4240839"/>
                </a:cubicBezTo>
                <a:cubicBezTo>
                  <a:pt x="2351823" y="4191777"/>
                  <a:pt x="2400503" y="4134642"/>
                  <a:pt x="2422517" y="4069433"/>
                </a:cubicBezTo>
                <a:cubicBezTo>
                  <a:pt x="2444531" y="4004223"/>
                  <a:pt x="2455538" y="3893683"/>
                  <a:pt x="2455538" y="3737810"/>
                </a:cubicBezTo>
                <a:lnTo>
                  <a:pt x="2455538" y="3679122"/>
                </a:lnTo>
                <a:lnTo>
                  <a:pt x="2063934" y="3679122"/>
                </a:lnTo>
                <a:lnTo>
                  <a:pt x="2063934" y="3868413"/>
                </a:lnTo>
                <a:cubicBezTo>
                  <a:pt x="2063934" y="3951092"/>
                  <a:pt x="2059438" y="4003620"/>
                  <a:pt x="2050446" y="4025998"/>
                </a:cubicBezTo>
                <a:cubicBezTo>
                  <a:pt x="2041455" y="4048375"/>
                  <a:pt x="2022386" y="4059564"/>
                  <a:pt x="1993240" y="4059564"/>
                </a:cubicBezTo>
                <a:cubicBezTo>
                  <a:pt x="1962855" y="4059564"/>
                  <a:pt x="1943321" y="4048402"/>
                  <a:pt x="1934640" y="4026078"/>
                </a:cubicBezTo>
                <a:cubicBezTo>
                  <a:pt x="1925958" y="4003753"/>
                  <a:pt x="1921617" y="3956005"/>
                  <a:pt x="1921617" y="3882831"/>
                </a:cubicBezTo>
                <a:lnTo>
                  <a:pt x="1921617" y="3183339"/>
                </a:lnTo>
                <a:cubicBezTo>
                  <a:pt x="1921617" y="3107064"/>
                  <a:pt x="1925958" y="3057455"/>
                  <a:pt x="1934640" y="3034510"/>
                </a:cubicBezTo>
                <a:cubicBezTo>
                  <a:pt x="1943321" y="3011566"/>
                  <a:pt x="1963785" y="3000094"/>
                  <a:pt x="1996031" y="3000094"/>
                </a:cubicBezTo>
                <a:cubicBezTo>
                  <a:pt x="2024556" y="3000094"/>
                  <a:pt x="2043005" y="3009531"/>
                  <a:pt x="2051377" y="3028406"/>
                </a:cubicBezTo>
                <a:cubicBezTo>
                  <a:pt x="2059748" y="3047281"/>
                  <a:pt x="2063934" y="3094773"/>
                  <a:pt x="2063934" y="3170883"/>
                </a:cubicBezTo>
                <a:lnTo>
                  <a:pt x="2063934" y="3432626"/>
                </a:lnTo>
                <a:lnTo>
                  <a:pt x="2455538" y="3432626"/>
                </a:lnTo>
                <a:lnTo>
                  <a:pt x="2455538" y="3289567"/>
                </a:lnTo>
                <a:cubicBezTo>
                  <a:pt x="2455538" y="3148995"/>
                  <a:pt x="2443756" y="3045423"/>
                  <a:pt x="2420191" y="2978852"/>
                </a:cubicBezTo>
                <a:cubicBezTo>
                  <a:pt x="2396627" y="2912282"/>
                  <a:pt x="2347327" y="2856702"/>
                  <a:pt x="2272293" y="2812111"/>
                </a:cubicBezTo>
                <a:cubicBezTo>
                  <a:pt x="2197259" y="2767521"/>
                  <a:pt x="2102071" y="2745226"/>
                  <a:pt x="1986729" y="2745226"/>
                </a:cubicBezTo>
                <a:close/>
                <a:moveTo>
                  <a:pt x="0" y="0"/>
                </a:moveTo>
                <a:lnTo>
                  <a:pt x="12507685" y="0"/>
                </a:lnTo>
                <a:lnTo>
                  <a:pt x="12507685" y="7102930"/>
                </a:lnTo>
                <a:lnTo>
                  <a:pt x="0" y="710293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MN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D7CA21D-9509-3DA0-B600-D67927522DF7}"/>
              </a:ext>
            </a:extLst>
          </p:cNvPr>
          <p:cNvSpPr txBox="1"/>
          <p:nvPr/>
        </p:nvSpPr>
        <p:spPr>
          <a:xfrm>
            <a:off x="794084" y="5293895"/>
            <a:ext cx="103952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3A4A9"/>
                </a:solidFill>
              </a:rPr>
              <a:t>Thank You For Listening!</a:t>
            </a:r>
          </a:p>
          <a:p>
            <a:endParaRPr lang="en-MN" dirty="0"/>
          </a:p>
        </p:txBody>
      </p:sp>
    </p:spTree>
    <p:extLst>
      <p:ext uri="{BB962C8B-B14F-4D97-AF65-F5344CB8AC3E}">
        <p14:creationId xmlns:p14="http://schemas.microsoft.com/office/powerpoint/2010/main" val="3227592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6" descr="Canada photos: 20 of the most beautiful places | CNN">
            <a:extLst>
              <a:ext uri="{FF2B5EF4-FFF2-40B4-BE49-F238E27FC236}">
                <a16:creationId xmlns:a16="http://schemas.microsoft.com/office/drawing/2014/main" id="{3753705F-0AA2-965D-DFF3-53A9FBFE37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" t="16538" r="8174" b="11311"/>
          <a:stretch/>
        </p:blipFill>
        <p:spPr bwMode="auto">
          <a:xfrm>
            <a:off x="473527" y="163286"/>
            <a:ext cx="11527973" cy="628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Freeform 31">
            <a:extLst>
              <a:ext uri="{FF2B5EF4-FFF2-40B4-BE49-F238E27FC236}">
                <a16:creationId xmlns:a16="http://schemas.microsoft.com/office/drawing/2014/main" id="{83C21DC0-3CA0-4AE5-AA02-BE603E50818F}"/>
              </a:ext>
            </a:extLst>
          </p:cNvPr>
          <p:cNvSpPr/>
          <p:nvPr/>
        </p:nvSpPr>
        <p:spPr>
          <a:xfrm>
            <a:off x="-12851305" y="-10852485"/>
            <a:ext cx="40957074" cy="28979347"/>
          </a:xfrm>
          <a:custGeom>
            <a:avLst/>
            <a:gdLst/>
            <a:ahLst/>
            <a:cxnLst/>
            <a:rect l="l" t="t" r="r" b="b"/>
            <a:pathLst>
              <a:path w="12507685" h="7102930">
                <a:moveTo>
                  <a:pt x="9461993" y="3000094"/>
                </a:moveTo>
                <a:cubicBezTo>
                  <a:pt x="9486178" y="3000094"/>
                  <a:pt x="9502146" y="3009861"/>
                  <a:pt x="9509897" y="3029395"/>
                </a:cubicBezTo>
                <a:cubicBezTo>
                  <a:pt x="9517648" y="3048928"/>
                  <a:pt x="9521524" y="3093732"/>
                  <a:pt x="9521524" y="3163805"/>
                </a:cubicBezTo>
                <a:lnTo>
                  <a:pt x="9521524" y="3855856"/>
                </a:lnTo>
                <a:cubicBezTo>
                  <a:pt x="9521524" y="3944532"/>
                  <a:pt x="9517803" y="4000653"/>
                  <a:pt x="9510362" y="4024217"/>
                </a:cubicBezTo>
                <a:cubicBezTo>
                  <a:pt x="9502920" y="4047782"/>
                  <a:pt x="9485867" y="4059564"/>
                  <a:pt x="9459202" y="4059564"/>
                </a:cubicBezTo>
                <a:cubicBezTo>
                  <a:pt x="9433158" y="4059564"/>
                  <a:pt x="9416570" y="4049332"/>
                  <a:pt x="9409438" y="4028868"/>
                </a:cubicBezTo>
                <a:cubicBezTo>
                  <a:pt x="9402306" y="4008404"/>
                  <a:pt x="9398740" y="3954454"/>
                  <a:pt x="9398741" y="3867018"/>
                </a:cubicBezTo>
                <a:lnTo>
                  <a:pt x="9398741" y="3163805"/>
                </a:lnTo>
                <a:cubicBezTo>
                  <a:pt x="9398740" y="3086290"/>
                  <a:pt x="9404166" y="3039626"/>
                  <a:pt x="9415019" y="3023813"/>
                </a:cubicBezTo>
                <a:cubicBezTo>
                  <a:pt x="9425871" y="3008000"/>
                  <a:pt x="9441529" y="3000094"/>
                  <a:pt x="9461993" y="3000094"/>
                </a:cubicBezTo>
                <a:close/>
                <a:moveTo>
                  <a:pt x="3042144" y="3000094"/>
                </a:moveTo>
                <a:cubicBezTo>
                  <a:pt x="3066329" y="3000094"/>
                  <a:pt x="3082297" y="3009861"/>
                  <a:pt x="3090048" y="3029395"/>
                </a:cubicBezTo>
                <a:cubicBezTo>
                  <a:pt x="3097800" y="3048928"/>
                  <a:pt x="3101675" y="3093732"/>
                  <a:pt x="3101675" y="3163805"/>
                </a:cubicBezTo>
                <a:lnTo>
                  <a:pt x="3101675" y="3855856"/>
                </a:lnTo>
                <a:cubicBezTo>
                  <a:pt x="3101675" y="3944532"/>
                  <a:pt x="3097955" y="4000653"/>
                  <a:pt x="3090513" y="4024217"/>
                </a:cubicBezTo>
                <a:cubicBezTo>
                  <a:pt x="3083072" y="4047782"/>
                  <a:pt x="3066019" y="4059564"/>
                  <a:pt x="3039354" y="4059564"/>
                </a:cubicBezTo>
                <a:cubicBezTo>
                  <a:pt x="3013309" y="4059564"/>
                  <a:pt x="2996720" y="4049332"/>
                  <a:pt x="2989589" y="4028868"/>
                </a:cubicBezTo>
                <a:cubicBezTo>
                  <a:pt x="2982458" y="4008404"/>
                  <a:pt x="2978892" y="3954454"/>
                  <a:pt x="2978892" y="3867018"/>
                </a:cubicBezTo>
                <a:lnTo>
                  <a:pt x="2978892" y="3163805"/>
                </a:lnTo>
                <a:cubicBezTo>
                  <a:pt x="2978892" y="3086290"/>
                  <a:pt x="2984318" y="3039626"/>
                  <a:pt x="2995170" y="3023813"/>
                </a:cubicBezTo>
                <a:cubicBezTo>
                  <a:pt x="3006022" y="3008000"/>
                  <a:pt x="3021680" y="3000094"/>
                  <a:pt x="3042144" y="3000094"/>
                </a:cubicBezTo>
                <a:close/>
                <a:moveTo>
                  <a:pt x="10056524" y="2776852"/>
                </a:moveTo>
                <a:lnTo>
                  <a:pt x="10056524" y="4282806"/>
                </a:lnTo>
                <a:lnTo>
                  <a:pt x="10383946" y="4282806"/>
                </a:lnTo>
                <a:lnTo>
                  <a:pt x="10383946" y="3598197"/>
                </a:lnTo>
                <a:lnTo>
                  <a:pt x="10587654" y="4282806"/>
                </a:lnTo>
                <a:lnTo>
                  <a:pt x="10930889" y="4282806"/>
                </a:lnTo>
                <a:lnTo>
                  <a:pt x="10930889" y="2776852"/>
                </a:lnTo>
                <a:lnTo>
                  <a:pt x="10603467" y="2776852"/>
                </a:lnTo>
                <a:lnTo>
                  <a:pt x="10603467" y="3454950"/>
                </a:lnTo>
                <a:lnTo>
                  <a:pt x="10383946" y="2776852"/>
                </a:lnTo>
                <a:close/>
                <a:moveTo>
                  <a:pt x="8465849" y="2776852"/>
                </a:moveTo>
                <a:lnTo>
                  <a:pt x="8465849" y="4282806"/>
                </a:lnTo>
                <a:lnTo>
                  <a:pt x="8857453" y="4282806"/>
                </a:lnTo>
                <a:lnTo>
                  <a:pt x="8857453" y="2776852"/>
                </a:lnTo>
                <a:close/>
                <a:moveTo>
                  <a:pt x="6440968" y="2776852"/>
                </a:moveTo>
                <a:lnTo>
                  <a:pt x="6440968" y="3667960"/>
                </a:lnTo>
                <a:cubicBezTo>
                  <a:pt x="6440968" y="3837872"/>
                  <a:pt x="6444069" y="3949338"/>
                  <a:pt x="6450270" y="4002358"/>
                </a:cubicBezTo>
                <a:cubicBezTo>
                  <a:pt x="6456471" y="4055378"/>
                  <a:pt x="6476625" y="4105763"/>
                  <a:pt x="6510731" y="4153512"/>
                </a:cubicBezTo>
                <a:cubicBezTo>
                  <a:pt x="6544838" y="4201261"/>
                  <a:pt x="6596308" y="4240018"/>
                  <a:pt x="6665141" y="4269784"/>
                </a:cubicBezTo>
                <a:cubicBezTo>
                  <a:pt x="6733974" y="4299549"/>
                  <a:pt x="6813348" y="4314432"/>
                  <a:pt x="6903266" y="4314432"/>
                </a:cubicBezTo>
                <a:cubicBezTo>
                  <a:pt x="6984501" y="4314432"/>
                  <a:pt x="7055039" y="4301875"/>
                  <a:pt x="7114881" y="4276760"/>
                </a:cubicBezTo>
                <a:cubicBezTo>
                  <a:pt x="7174722" y="4251645"/>
                  <a:pt x="7222936" y="4214748"/>
                  <a:pt x="7259523" y="4166069"/>
                </a:cubicBezTo>
                <a:cubicBezTo>
                  <a:pt x="7296110" y="4117390"/>
                  <a:pt x="7318124" y="4069951"/>
                  <a:pt x="7325565" y="4023752"/>
                </a:cubicBezTo>
                <a:cubicBezTo>
                  <a:pt x="7333007" y="3977553"/>
                  <a:pt x="7336727" y="3897403"/>
                  <a:pt x="7336727" y="3783302"/>
                </a:cubicBezTo>
                <a:lnTo>
                  <a:pt x="7336727" y="2776852"/>
                </a:lnTo>
                <a:lnTo>
                  <a:pt x="6945123" y="2776852"/>
                </a:lnTo>
                <a:lnTo>
                  <a:pt x="6945123" y="3886551"/>
                </a:lnTo>
                <a:cubicBezTo>
                  <a:pt x="6945123" y="3961586"/>
                  <a:pt x="6941558" y="4009179"/>
                  <a:pt x="6934426" y="4029333"/>
                </a:cubicBezTo>
                <a:cubicBezTo>
                  <a:pt x="6927295" y="4049487"/>
                  <a:pt x="6911327" y="4059564"/>
                  <a:pt x="6886522" y="4059564"/>
                </a:cubicBezTo>
                <a:cubicBezTo>
                  <a:pt x="6864818" y="4059564"/>
                  <a:pt x="6850401" y="4050417"/>
                  <a:pt x="6843269" y="4032124"/>
                </a:cubicBezTo>
                <a:cubicBezTo>
                  <a:pt x="6836138" y="4013830"/>
                  <a:pt x="6832572" y="3971817"/>
                  <a:pt x="6832572" y="3906085"/>
                </a:cubicBezTo>
                <a:lnTo>
                  <a:pt x="6832572" y="2776852"/>
                </a:lnTo>
                <a:close/>
                <a:moveTo>
                  <a:pt x="5722650" y="2776852"/>
                </a:moveTo>
                <a:lnTo>
                  <a:pt x="5722650" y="4282806"/>
                </a:lnTo>
                <a:lnTo>
                  <a:pt x="6352379" y="4282806"/>
                </a:lnTo>
                <a:lnTo>
                  <a:pt x="6352379" y="3981429"/>
                </a:lnTo>
                <a:lnTo>
                  <a:pt x="6114255" y="3981429"/>
                </a:lnTo>
                <a:lnTo>
                  <a:pt x="6114255" y="2776852"/>
                </a:lnTo>
                <a:close/>
                <a:moveTo>
                  <a:pt x="3636675" y="2776852"/>
                </a:moveTo>
                <a:lnTo>
                  <a:pt x="3636675" y="4282806"/>
                </a:lnTo>
                <a:lnTo>
                  <a:pt x="3964097" y="4282806"/>
                </a:lnTo>
                <a:lnTo>
                  <a:pt x="3964097" y="3598197"/>
                </a:lnTo>
                <a:lnTo>
                  <a:pt x="4167806" y="4282806"/>
                </a:lnTo>
                <a:lnTo>
                  <a:pt x="4511040" y="4282806"/>
                </a:lnTo>
                <a:lnTo>
                  <a:pt x="4511040" y="2776852"/>
                </a:lnTo>
                <a:lnTo>
                  <a:pt x="4183619" y="2776852"/>
                </a:lnTo>
                <a:lnTo>
                  <a:pt x="4183619" y="3454950"/>
                </a:lnTo>
                <a:lnTo>
                  <a:pt x="3964097" y="2776852"/>
                </a:lnTo>
                <a:close/>
                <a:moveTo>
                  <a:pt x="9460132" y="2745226"/>
                </a:moveTo>
                <a:cubicBezTo>
                  <a:pt x="9375176" y="2745226"/>
                  <a:pt x="9300762" y="2759178"/>
                  <a:pt x="9236890" y="2787083"/>
                </a:cubicBezTo>
                <a:cubicBezTo>
                  <a:pt x="9173018" y="2814989"/>
                  <a:pt x="9122324" y="2854986"/>
                  <a:pt x="9084806" y="2907076"/>
                </a:cubicBezTo>
                <a:cubicBezTo>
                  <a:pt x="9047289" y="2959166"/>
                  <a:pt x="9024965" y="3016682"/>
                  <a:pt x="9017834" y="3079624"/>
                </a:cubicBezTo>
                <a:cubicBezTo>
                  <a:pt x="9010702" y="3142566"/>
                  <a:pt x="9007137" y="3249691"/>
                  <a:pt x="9007137" y="3401000"/>
                </a:cubicBezTo>
                <a:lnTo>
                  <a:pt x="9007137" y="3658658"/>
                </a:lnTo>
                <a:cubicBezTo>
                  <a:pt x="9007137" y="3813688"/>
                  <a:pt x="9010858" y="3922208"/>
                  <a:pt x="9018299" y="3984220"/>
                </a:cubicBezTo>
                <a:cubicBezTo>
                  <a:pt x="9025740" y="4046232"/>
                  <a:pt x="9048995" y="4103592"/>
                  <a:pt x="9088062" y="4156302"/>
                </a:cubicBezTo>
                <a:cubicBezTo>
                  <a:pt x="9127130" y="4209012"/>
                  <a:pt x="9178754" y="4248545"/>
                  <a:pt x="9242936" y="4274900"/>
                </a:cubicBezTo>
                <a:cubicBezTo>
                  <a:pt x="9307118" y="4301255"/>
                  <a:pt x="9379517" y="4314432"/>
                  <a:pt x="9460132" y="4314432"/>
                </a:cubicBezTo>
                <a:cubicBezTo>
                  <a:pt x="9545088" y="4314432"/>
                  <a:pt x="9619502" y="4300480"/>
                  <a:pt x="9683374" y="4272574"/>
                </a:cubicBezTo>
                <a:cubicBezTo>
                  <a:pt x="9747247" y="4244669"/>
                  <a:pt x="9797941" y="4204671"/>
                  <a:pt x="9835458" y="4152582"/>
                </a:cubicBezTo>
                <a:cubicBezTo>
                  <a:pt x="9872975" y="4100492"/>
                  <a:pt x="9895299" y="4042976"/>
                  <a:pt x="9902431" y="3980034"/>
                </a:cubicBezTo>
                <a:cubicBezTo>
                  <a:pt x="9909563" y="3917092"/>
                  <a:pt x="9913128" y="3809967"/>
                  <a:pt x="9913128" y="3658658"/>
                </a:cubicBezTo>
                <a:lnTo>
                  <a:pt x="9913128" y="3401000"/>
                </a:lnTo>
                <a:cubicBezTo>
                  <a:pt x="9913128" y="3245970"/>
                  <a:pt x="9909407" y="3137450"/>
                  <a:pt x="9901966" y="3075438"/>
                </a:cubicBezTo>
                <a:cubicBezTo>
                  <a:pt x="9894525" y="3013426"/>
                  <a:pt x="9871270" y="2956065"/>
                  <a:pt x="9832203" y="2903355"/>
                </a:cubicBezTo>
                <a:cubicBezTo>
                  <a:pt x="9793135" y="2850646"/>
                  <a:pt x="9741510" y="2811113"/>
                  <a:pt x="9677328" y="2784758"/>
                </a:cubicBezTo>
                <a:cubicBezTo>
                  <a:pt x="9613146" y="2758403"/>
                  <a:pt x="9540748" y="2745226"/>
                  <a:pt x="9460132" y="2745226"/>
                </a:cubicBezTo>
                <a:close/>
                <a:moveTo>
                  <a:pt x="7877309" y="2745226"/>
                </a:moveTo>
                <a:cubicBezTo>
                  <a:pt x="7784291" y="2745226"/>
                  <a:pt x="7704916" y="2760263"/>
                  <a:pt x="7639184" y="2790339"/>
                </a:cubicBezTo>
                <a:cubicBezTo>
                  <a:pt x="7573451" y="2820415"/>
                  <a:pt x="7525857" y="2862118"/>
                  <a:pt x="7496402" y="2915448"/>
                </a:cubicBezTo>
                <a:cubicBezTo>
                  <a:pt x="7466946" y="2968778"/>
                  <a:pt x="7452219" y="3053114"/>
                  <a:pt x="7452219" y="3168456"/>
                </a:cubicBezTo>
                <a:cubicBezTo>
                  <a:pt x="7452219" y="3248451"/>
                  <a:pt x="7462605" y="3314183"/>
                  <a:pt x="7483380" y="3365653"/>
                </a:cubicBezTo>
                <a:cubicBezTo>
                  <a:pt x="7504153" y="3417123"/>
                  <a:pt x="7530353" y="3457430"/>
                  <a:pt x="7561979" y="3486576"/>
                </a:cubicBezTo>
                <a:cubicBezTo>
                  <a:pt x="7593605" y="3515721"/>
                  <a:pt x="7658097" y="3562540"/>
                  <a:pt x="7755456" y="3627032"/>
                </a:cubicBezTo>
                <a:cubicBezTo>
                  <a:pt x="7852814" y="3690904"/>
                  <a:pt x="7913895" y="3736483"/>
                  <a:pt x="7938701" y="3763768"/>
                </a:cubicBezTo>
                <a:cubicBezTo>
                  <a:pt x="7962885" y="3791053"/>
                  <a:pt x="7974977" y="3849034"/>
                  <a:pt x="7974977" y="3937711"/>
                </a:cubicBezTo>
                <a:cubicBezTo>
                  <a:pt x="7974977" y="3978019"/>
                  <a:pt x="7968621" y="4008404"/>
                  <a:pt x="7955909" y="4028868"/>
                </a:cubicBezTo>
                <a:cubicBezTo>
                  <a:pt x="7943196" y="4049332"/>
                  <a:pt x="7923817" y="4059564"/>
                  <a:pt x="7897773" y="4059564"/>
                </a:cubicBezTo>
                <a:cubicBezTo>
                  <a:pt x="7871727" y="4059564"/>
                  <a:pt x="7853589" y="4051502"/>
                  <a:pt x="7843358" y="4035379"/>
                </a:cubicBezTo>
                <a:cubicBezTo>
                  <a:pt x="7833125" y="4019256"/>
                  <a:pt x="7828009" y="3982980"/>
                  <a:pt x="7828010" y="3926549"/>
                </a:cubicBezTo>
                <a:lnTo>
                  <a:pt x="7828010" y="3743304"/>
                </a:lnTo>
                <a:lnTo>
                  <a:pt x="7464311" y="3743304"/>
                </a:lnTo>
                <a:lnTo>
                  <a:pt x="7464311" y="3841903"/>
                </a:lnTo>
                <a:cubicBezTo>
                  <a:pt x="7464311" y="3954764"/>
                  <a:pt x="7475782" y="4041891"/>
                  <a:pt x="7498727" y="4103282"/>
                </a:cubicBezTo>
                <a:cubicBezTo>
                  <a:pt x="7521671" y="4164674"/>
                  <a:pt x="7570195" y="4215213"/>
                  <a:pt x="7644300" y="4254901"/>
                </a:cubicBezTo>
                <a:cubicBezTo>
                  <a:pt x="7718403" y="4294588"/>
                  <a:pt x="7807855" y="4314432"/>
                  <a:pt x="7912656" y="4314432"/>
                </a:cubicBezTo>
                <a:cubicBezTo>
                  <a:pt x="8008153" y="4314432"/>
                  <a:pt x="8091869" y="4297224"/>
                  <a:pt x="8163803" y="4262807"/>
                </a:cubicBezTo>
                <a:cubicBezTo>
                  <a:pt x="8235736" y="4228391"/>
                  <a:pt x="8284260" y="4185758"/>
                  <a:pt x="8309376" y="4134908"/>
                </a:cubicBezTo>
                <a:cubicBezTo>
                  <a:pt x="8334490" y="4084059"/>
                  <a:pt x="8347047" y="4004994"/>
                  <a:pt x="8347048" y="3897713"/>
                </a:cubicBezTo>
                <a:cubicBezTo>
                  <a:pt x="8347047" y="3750126"/>
                  <a:pt x="8324412" y="3643155"/>
                  <a:pt x="8279145" y="3576803"/>
                </a:cubicBezTo>
                <a:cubicBezTo>
                  <a:pt x="8233876" y="3510450"/>
                  <a:pt x="8124082" y="3425543"/>
                  <a:pt x="7949761" y="3322080"/>
                </a:cubicBezTo>
                <a:cubicBezTo>
                  <a:pt x="7888969" y="3286142"/>
                  <a:pt x="7852082" y="3255451"/>
                  <a:pt x="7839099" y="3230007"/>
                </a:cubicBezTo>
                <a:cubicBezTo>
                  <a:pt x="7825505" y="3204563"/>
                  <a:pt x="7818708" y="3166712"/>
                  <a:pt x="7818708" y="3116453"/>
                </a:cubicBezTo>
                <a:cubicBezTo>
                  <a:pt x="7818708" y="3077357"/>
                  <a:pt x="7824754" y="3048189"/>
                  <a:pt x="7836846" y="3028951"/>
                </a:cubicBezTo>
                <a:cubicBezTo>
                  <a:pt x="7848939" y="3009713"/>
                  <a:pt x="7866767" y="3000094"/>
                  <a:pt x="7890331" y="3000094"/>
                </a:cubicBezTo>
                <a:cubicBezTo>
                  <a:pt x="7912035" y="3000094"/>
                  <a:pt x="7927538" y="3007225"/>
                  <a:pt x="7936840" y="3021488"/>
                </a:cubicBezTo>
                <a:cubicBezTo>
                  <a:pt x="7946141" y="3035751"/>
                  <a:pt x="7950792" y="3068927"/>
                  <a:pt x="7950793" y="3121017"/>
                </a:cubicBezTo>
                <a:lnTo>
                  <a:pt x="7950793" y="3232638"/>
                </a:lnTo>
                <a:lnTo>
                  <a:pt x="8314492" y="3232638"/>
                </a:lnTo>
                <a:lnTo>
                  <a:pt x="8314492" y="3173106"/>
                </a:lnTo>
                <a:cubicBezTo>
                  <a:pt x="8314492" y="3053424"/>
                  <a:pt x="8302864" y="2968623"/>
                  <a:pt x="8279610" y="2918703"/>
                </a:cubicBezTo>
                <a:cubicBezTo>
                  <a:pt x="8256356" y="2868784"/>
                  <a:pt x="8208917" y="2827391"/>
                  <a:pt x="8137293" y="2794525"/>
                </a:cubicBezTo>
                <a:cubicBezTo>
                  <a:pt x="8065670" y="2761659"/>
                  <a:pt x="7979007" y="2745226"/>
                  <a:pt x="7877309" y="2745226"/>
                </a:cubicBezTo>
                <a:close/>
                <a:moveTo>
                  <a:pt x="5110929" y="2745226"/>
                </a:moveTo>
                <a:cubicBezTo>
                  <a:pt x="5025973" y="2745226"/>
                  <a:pt x="4950784" y="2759644"/>
                  <a:pt x="4885363" y="2788479"/>
                </a:cubicBezTo>
                <a:cubicBezTo>
                  <a:pt x="4819939" y="2817314"/>
                  <a:pt x="4768779" y="2856847"/>
                  <a:pt x="4731883" y="2907076"/>
                </a:cubicBezTo>
                <a:cubicBezTo>
                  <a:pt x="4694985" y="2957306"/>
                  <a:pt x="4672816" y="3009551"/>
                  <a:pt x="4665375" y="3063811"/>
                </a:cubicBezTo>
                <a:cubicBezTo>
                  <a:pt x="4657934" y="3118071"/>
                  <a:pt x="4654213" y="3199462"/>
                  <a:pt x="4654213" y="3307982"/>
                </a:cubicBezTo>
                <a:lnTo>
                  <a:pt x="4654213" y="3747955"/>
                </a:lnTo>
                <a:cubicBezTo>
                  <a:pt x="4654213" y="3895543"/>
                  <a:pt x="4666305" y="4006079"/>
                  <a:pt x="4690490" y="4079563"/>
                </a:cubicBezTo>
                <a:cubicBezTo>
                  <a:pt x="4714674" y="4153047"/>
                  <a:pt x="4763974" y="4210563"/>
                  <a:pt x="4838388" y="4252110"/>
                </a:cubicBezTo>
                <a:cubicBezTo>
                  <a:pt x="4912801" y="4293658"/>
                  <a:pt x="5007371" y="4314432"/>
                  <a:pt x="5122092" y="4314432"/>
                </a:cubicBezTo>
                <a:cubicBezTo>
                  <a:pt x="5232472" y="4314432"/>
                  <a:pt x="5325335" y="4289901"/>
                  <a:pt x="5400679" y="4240839"/>
                </a:cubicBezTo>
                <a:cubicBezTo>
                  <a:pt x="5476023" y="4191777"/>
                  <a:pt x="5524702" y="4134642"/>
                  <a:pt x="5546717" y="4069433"/>
                </a:cubicBezTo>
                <a:cubicBezTo>
                  <a:pt x="5568731" y="4004223"/>
                  <a:pt x="5579738" y="3893683"/>
                  <a:pt x="5579738" y="3737810"/>
                </a:cubicBezTo>
                <a:lnTo>
                  <a:pt x="5579738" y="3679122"/>
                </a:lnTo>
                <a:lnTo>
                  <a:pt x="5188135" y="3679122"/>
                </a:lnTo>
                <a:lnTo>
                  <a:pt x="5188135" y="3868413"/>
                </a:lnTo>
                <a:cubicBezTo>
                  <a:pt x="5188135" y="3951092"/>
                  <a:pt x="5183638" y="4003620"/>
                  <a:pt x="5174646" y="4025998"/>
                </a:cubicBezTo>
                <a:cubicBezTo>
                  <a:pt x="5165655" y="4048375"/>
                  <a:pt x="5146587" y="4059564"/>
                  <a:pt x="5117441" y="4059564"/>
                </a:cubicBezTo>
                <a:cubicBezTo>
                  <a:pt x="5087055" y="4059564"/>
                  <a:pt x="5067521" y="4048402"/>
                  <a:pt x="5058840" y="4026078"/>
                </a:cubicBezTo>
                <a:cubicBezTo>
                  <a:pt x="5050158" y="4003753"/>
                  <a:pt x="5045818" y="3956005"/>
                  <a:pt x="5045818" y="3882831"/>
                </a:cubicBezTo>
                <a:lnTo>
                  <a:pt x="5045818" y="3183339"/>
                </a:lnTo>
                <a:cubicBezTo>
                  <a:pt x="5045818" y="3107064"/>
                  <a:pt x="5050158" y="3057455"/>
                  <a:pt x="5058840" y="3034510"/>
                </a:cubicBezTo>
                <a:cubicBezTo>
                  <a:pt x="5067521" y="3011566"/>
                  <a:pt x="5087985" y="3000094"/>
                  <a:pt x="5120231" y="3000094"/>
                </a:cubicBezTo>
                <a:cubicBezTo>
                  <a:pt x="5148756" y="3000094"/>
                  <a:pt x="5167205" y="3009531"/>
                  <a:pt x="5175576" y="3028406"/>
                </a:cubicBezTo>
                <a:cubicBezTo>
                  <a:pt x="5183948" y="3047281"/>
                  <a:pt x="5188135" y="3094773"/>
                  <a:pt x="5188135" y="3170883"/>
                </a:cubicBezTo>
                <a:lnTo>
                  <a:pt x="5188135" y="3432626"/>
                </a:lnTo>
                <a:lnTo>
                  <a:pt x="5579738" y="3432626"/>
                </a:lnTo>
                <a:lnTo>
                  <a:pt x="5579738" y="3289567"/>
                </a:lnTo>
                <a:cubicBezTo>
                  <a:pt x="5579738" y="3148995"/>
                  <a:pt x="5567955" y="3045423"/>
                  <a:pt x="5544391" y="2978852"/>
                </a:cubicBezTo>
                <a:cubicBezTo>
                  <a:pt x="5520826" y="2912282"/>
                  <a:pt x="5471527" y="2856702"/>
                  <a:pt x="5396493" y="2812111"/>
                </a:cubicBezTo>
                <a:cubicBezTo>
                  <a:pt x="5321459" y="2767521"/>
                  <a:pt x="5226271" y="2745226"/>
                  <a:pt x="5110929" y="2745226"/>
                </a:cubicBezTo>
                <a:close/>
                <a:moveTo>
                  <a:pt x="3040284" y="2745226"/>
                </a:moveTo>
                <a:cubicBezTo>
                  <a:pt x="2955327" y="2745226"/>
                  <a:pt x="2880914" y="2759178"/>
                  <a:pt x="2817042" y="2787083"/>
                </a:cubicBezTo>
                <a:cubicBezTo>
                  <a:pt x="2753169" y="2814989"/>
                  <a:pt x="2702475" y="2854986"/>
                  <a:pt x="2664958" y="2907076"/>
                </a:cubicBezTo>
                <a:cubicBezTo>
                  <a:pt x="2627441" y="2959166"/>
                  <a:pt x="2605116" y="3016682"/>
                  <a:pt x="2597985" y="3079624"/>
                </a:cubicBezTo>
                <a:cubicBezTo>
                  <a:pt x="2590854" y="3142566"/>
                  <a:pt x="2587288" y="3249691"/>
                  <a:pt x="2587288" y="3401000"/>
                </a:cubicBezTo>
                <a:lnTo>
                  <a:pt x="2587288" y="3658658"/>
                </a:lnTo>
                <a:cubicBezTo>
                  <a:pt x="2587288" y="3813688"/>
                  <a:pt x="2591009" y="3922208"/>
                  <a:pt x="2598450" y="3984220"/>
                </a:cubicBezTo>
                <a:cubicBezTo>
                  <a:pt x="2605891" y="4046232"/>
                  <a:pt x="2629146" y="4103592"/>
                  <a:pt x="2668213" y="4156302"/>
                </a:cubicBezTo>
                <a:cubicBezTo>
                  <a:pt x="2707281" y="4209012"/>
                  <a:pt x="2758905" y="4248545"/>
                  <a:pt x="2823088" y="4274900"/>
                </a:cubicBezTo>
                <a:cubicBezTo>
                  <a:pt x="2887270" y="4301255"/>
                  <a:pt x="2959668" y="4314432"/>
                  <a:pt x="3040284" y="4314432"/>
                </a:cubicBezTo>
                <a:cubicBezTo>
                  <a:pt x="3125240" y="4314432"/>
                  <a:pt x="3199654" y="4300480"/>
                  <a:pt x="3263526" y="4272574"/>
                </a:cubicBezTo>
                <a:cubicBezTo>
                  <a:pt x="3327398" y="4244669"/>
                  <a:pt x="3378093" y="4204671"/>
                  <a:pt x="3415610" y="4152582"/>
                </a:cubicBezTo>
                <a:cubicBezTo>
                  <a:pt x="3453127" y="4100492"/>
                  <a:pt x="3475451" y="4042976"/>
                  <a:pt x="3482582" y="3980034"/>
                </a:cubicBezTo>
                <a:cubicBezTo>
                  <a:pt x="3489714" y="3917092"/>
                  <a:pt x="3493279" y="3809967"/>
                  <a:pt x="3493279" y="3658658"/>
                </a:cubicBezTo>
                <a:lnTo>
                  <a:pt x="3493279" y="3401000"/>
                </a:lnTo>
                <a:cubicBezTo>
                  <a:pt x="3493279" y="3245970"/>
                  <a:pt x="3489559" y="3137450"/>
                  <a:pt x="3482117" y="3075438"/>
                </a:cubicBezTo>
                <a:cubicBezTo>
                  <a:pt x="3474676" y="3013426"/>
                  <a:pt x="3451422" y="2956065"/>
                  <a:pt x="3412354" y="2903355"/>
                </a:cubicBezTo>
                <a:cubicBezTo>
                  <a:pt x="3373287" y="2850646"/>
                  <a:pt x="3321662" y="2811113"/>
                  <a:pt x="3257480" y="2784758"/>
                </a:cubicBezTo>
                <a:cubicBezTo>
                  <a:pt x="3193298" y="2758403"/>
                  <a:pt x="3120899" y="2745226"/>
                  <a:pt x="3040284" y="2745226"/>
                </a:cubicBezTo>
                <a:close/>
                <a:moveTo>
                  <a:pt x="1986729" y="2745226"/>
                </a:moveTo>
                <a:cubicBezTo>
                  <a:pt x="1901773" y="2745226"/>
                  <a:pt x="1826584" y="2759644"/>
                  <a:pt x="1761162" y="2788479"/>
                </a:cubicBezTo>
                <a:cubicBezTo>
                  <a:pt x="1695739" y="2817314"/>
                  <a:pt x="1644580" y="2856847"/>
                  <a:pt x="1607683" y="2907076"/>
                </a:cubicBezTo>
                <a:cubicBezTo>
                  <a:pt x="1570786" y="2957306"/>
                  <a:pt x="1548617" y="3009551"/>
                  <a:pt x="1541175" y="3063811"/>
                </a:cubicBezTo>
                <a:cubicBezTo>
                  <a:pt x="1533734" y="3118071"/>
                  <a:pt x="1530013" y="3199462"/>
                  <a:pt x="1530013" y="3307982"/>
                </a:cubicBezTo>
                <a:lnTo>
                  <a:pt x="1530013" y="3747955"/>
                </a:lnTo>
                <a:cubicBezTo>
                  <a:pt x="1530013" y="3895543"/>
                  <a:pt x="1542105" y="4006079"/>
                  <a:pt x="1566290" y="4079563"/>
                </a:cubicBezTo>
                <a:cubicBezTo>
                  <a:pt x="1590474" y="4153047"/>
                  <a:pt x="1639774" y="4210563"/>
                  <a:pt x="1714188" y="4252110"/>
                </a:cubicBezTo>
                <a:cubicBezTo>
                  <a:pt x="1788602" y="4293658"/>
                  <a:pt x="1883170" y="4314432"/>
                  <a:pt x="1997892" y="4314432"/>
                </a:cubicBezTo>
                <a:cubicBezTo>
                  <a:pt x="2108272" y="4314432"/>
                  <a:pt x="2201135" y="4289901"/>
                  <a:pt x="2276479" y="4240839"/>
                </a:cubicBezTo>
                <a:cubicBezTo>
                  <a:pt x="2351823" y="4191777"/>
                  <a:pt x="2400503" y="4134642"/>
                  <a:pt x="2422517" y="4069433"/>
                </a:cubicBezTo>
                <a:cubicBezTo>
                  <a:pt x="2444531" y="4004223"/>
                  <a:pt x="2455538" y="3893683"/>
                  <a:pt x="2455538" y="3737810"/>
                </a:cubicBezTo>
                <a:lnTo>
                  <a:pt x="2455538" y="3679122"/>
                </a:lnTo>
                <a:lnTo>
                  <a:pt x="2063934" y="3679122"/>
                </a:lnTo>
                <a:lnTo>
                  <a:pt x="2063934" y="3868413"/>
                </a:lnTo>
                <a:cubicBezTo>
                  <a:pt x="2063934" y="3951092"/>
                  <a:pt x="2059438" y="4003620"/>
                  <a:pt x="2050446" y="4025998"/>
                </a:cubicBezTo>
                <a:cubicBezTo>
                  <a:pt x="2041455" y="4048375"/>
                  <a:pt x="2022386" y="4059564"/>
                  <a:pt x="1993240" y="4059564"/>
                </a:cubicBezTo>
                <a:cubicBezTo>
                  <a:pt x="1962855" y="4059564"/>
                  <a:pt x="1943321" y="4048402"/>
                  <a:pt x="1934640" y="4026078"/>
                </a:cubicBezTo>
                <a:cubicBezTo>
                  <a:pt x="1925958" y="4003753"/>
                  <a:pt x="1921617" y="3956005"/>
                  <a:pt x="1921617" y="3882831"/>
                </a:cubicBezTo>
                <a:lnTo>
                  <a:pt x="1921617" y="3183339"/>
                </a:lnTo>
                <a:cubicBezTo>
                  <a:pt x="1921617" y="3107064"/>
                  <a:pt x="1925958" y="3057455"/>
                  <a:pt x="1934640" y="3034510"/>
                </a:cubicBezTo>
                <a:cubicBezTo>
                  <a:pt x="1943321" y="3011566"/>
                  <a:pt x="1963785" y="3000094"/>
                  <a:pt x="1996031" y="3000094"/>
                </a:cubicBezTo>
                <a:cubicBezTo>
                  <a:pt x="2024556" y="3000094"/>
                  <a:pt x="2043005" y="3009531"/>
                  <a:pt x="2051377" y="3028406"/>
                </a:cubicBezTo>
                <a:cubicBezTo>
                  <a:pt x="2059748" y="3047281"/>
                  <a:pt x="2063934" y="3094773"/>
                  <a:pt x="2063934" y="3170883"/>
                </a:cubicBezTo>
                <a:lnTo>
                  <a:pt x="2063934" y="3432626"/>
                </a:lnTo>
                <a:lnTo>
                  <a:pt x="2455538" y="3432626"/>
                </a:lnTo>
                <a:lnTo>
                  <a:pt x="2455538" y="3289567"/>
                </a:lnTo>
                <a:cubicBezTo>
                  <a:pt x="2455538" y="3148995"/>
                  <a:pt x="2443756" y="3045423"/>
                  <a:pt x="2420191" y="2978852"/>
                </a:cubicBezTo>
                <a:cubicBezTo>
                  <a:pt x="2396627" y="2912282"/>
                  <a:pt x="2347327" y="2856702"/>
                  <a:pt x="2272293" y="2812111"/>
                </a:cubicBezTo>
                <a:cubicBezTo>
                  <a:pt x="2197259" y="2767521"/>
                  <a:pt x="2102071" y="2745226"/>
                  <a:pt x="1986729" y="2745226"/>
                </a:cubicBezTo>
                <a:close/>
                <a:moveTo>
                  <a:pt x="0" y="0"/>
                </a:moveTo>
                <a:lnTo>
                  <a:pt x="12507685" y="0"/>
                </a:lnTo>
                <a:lnTo>
                  <a:pt x="12507685" y="7102930"/>
                </a:lnTo>
                <a:lnTo>
                  <a:pt x="0" y="710293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MN"/>
          </a:p>
        </p:txBody>
      </p:sp>
    </p:spTree>
    <p:extLst>
      <p:ext uri="{BB962C8B-B14F-4D97-AF65-F5344CB8AC3E}">
        <p14:creationId xmlns:p14="http://schemas.microsoft.com/office/powerpoint/2010/main" val="25103969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Canada photos: 20 of the most beautiful places | CNN">
            <a:extLst>
              <a:ext uri="{FF2B5EF4-FFF2-40B4-BE49-F238E27FC236}">
                <a16:creationId xmlns:a16="http://schemas.microsoft.com/office/drawing/2014/main" id="{5B81A093-854C-43B3-58BA-4C42F85C0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81727" y="-2032172"/>
            <a:ext cx="16555453" cy="1128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21139F6C-458F-0DDF-44E5-93DF219AB902}"/>
              </a:ext>
            </a:extLst>
          </p:cNvPr>
          <p:cNvSpPr txBox="1"/>
          <p:nvPr/>
        </p:nvSpPr>
        <p:spPr>
          <a:xfrm>
            <a:off x="4898403" y="3031263"/>
            <a:ext cx="3679031" cy="553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N" sz="30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DAVID’s TEA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5CFA020-8223-8906-C8BB-E5B16400EC2E}"/>
              </a:ext>
            </a:extLst>
          </p:cNvPr>
          <p:cNvGrpSpPr/>
          <p:nvPr/>
        </p:nvGrpSpPr>
        <p:grpSpPr>
          <a:xfrm>
            <a:off x="3021711" y="475347"/>
            <a:ext cx="6148578" cy="5907306"/>
            <a:chOff x="3437874" y="1099385"/>
            <a:chExt cx="4493873" cy="4335973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88A43B22-8EFE-7C0B-421E-28D040CC3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450" r="37613" b="8779"/>
            <a:stretch>
              <a:fillRect/>
            </a:stretch>
          </p:blipFill>
          <p:spPr>
            <a:xfrm rot="3073269">
              <a:off x="6451258" y="3332347"/>
              <a:ext cx="1190909" cy="1770068"/>
            </a:xfrm>
            <a:custGeom>
              <a:avLst/>
              <a:gdLst>
                <a:gd name="connsiteX0" fmla="*/ 676090 w 1190909"/>
                <a:gd name="connsiteY0" fmla="*/ 0 h 1770068"/>
                <a:gd name="connsiteX1" fmla="*/ 730282 w 1190909"/>
                <a:gd name="connsiteY1" fmla="*/ 0 h 1770068"/>
                <a:gd name="connsiteX2" fmla="*/ 852310 w 1190909"/>
                <a:gd name="connsiteY2" fmla="*/ 168724 h 1770068"/>
                <a:gd name="connsiteX3" fmla="*/ 1142876 w 1190909"/>
                <a:gd name="connsiteY3" fmla="*/ 1770068 h 1770068"/>
                <a:gd name="connsiteX4" fmla="*/ 247007 w 1190909"/>
                <a:gd name="connsiteY4" fmla="*/ 1568743 h 1770068"/>
                <a:gd name="connsiteX5" fmla="*/ 259150 w 1190909"/>
                <a:gd name="connsiteY5" fmla="*/ 1512598 h 1770068"/>
                <a:gd name="connsiteX6" fmla="*/ 57739 w 1190909"/>
                <a:gd name="connsiteY6" fmla="*/ 619786 h 1770068"/>
                <a:gd name="connsiteX7" fmla="*/ 0 w 1190909"/>
                <a:gd name="connsiteY7" fmla="*/ 544705 h 1770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0909" h="1770068">
                  <a:moveTo>
                    <a:pt x="676090" y="0"/>
                  </a:moveTo>
                  <a:lnTo>
                    <a:pt x="730282" y="0"/>
                  </a:lnTo>
                  <a:lnTo>
                    <a:pt x="852310" y="168724"/>
                  </a:lnTo>
                  <a:cubicBezTo>
                    <a:pt x="1155730" y="642222"/>
                    <a:pt x="1262650" y="1217828"/>
                    <a:pt x="1142876" y="1770068"/>
                  </a:cubicBezTo>
                  <a:lnTo>
                    <a:pt x="247007" y="1568743"/>
                  </a:lnTo>
                  <a:lnTo>
                    <a:pt x="259150" y="1512598"/>
                  </a:lnTo>
                  <a:cubicBezTo>
                    <a:pt x="310120" y="1204570"/>
                    <a:pt x="239933" y="882615"/>
                    <a:pt x="57739" y="619786"/>
                  </a:cubicBezTo>
                  <a:lnTo>
                    <a:pt x="0" y="544705"/>
                  </a:lnTo>
                  <a:close/>
                </a:path>
              </a:pathLst>
            </a:cu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30F21034-462D-DAF7-EF19-97D059E408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3890" t="6465" r="37142" b="7352"/>
            <a:stretch>
              <a:fillRect/>
            </a:stretch>
          </p:blipFill>
          <p:spPr>
            <a:xfrm rot="5292037">
              <a:off x="5137732" y="3990695"/>
              <a:ext cx="1051621" cy="1837706"/>
            </a:xfrm>
            <a:custGeom>
              <a:avLst/>
              <a:gdLst>
                <a:gd name="connsiteX0" fmla="*/ 858485 w 1051621"/>
                <a:gd name="connsiteY0" fmla="*/ 0 h 1837706"/>
                <a:gd name="connsiteX1" fmla="*/ 820395 w 1051621"/>
                <a:gd name="connsiteY1" fmla="*/ 1837706 h 1837706"/>
                <a:gd name="connsiteX2" fmla="*/ 0 w 1051621"/>
                <a:gd name="connsiteY2" fmla="*/ 1425314 h 1837706"/>
                <a:gd name="connsiteX3" fmla="*/ 27345 w 1051621"/>
                <a:gd name="connsiteY3" fmla="*/ 1371991 h 1837706"/>
                <a:gd name="connsiteX4" fmla="*/ 132943 w 1051621"/>
                <a:gd name="connsiteY4" fmla="*/ 904194 h 1837706"/>
                <a:gd name="connsiteX5" fmla="*/ 46808 w 1051621"/>
                <a:gd name="connsiteY5" fmla="*/ 432425 h 1837706"/>
                <a:gd name="connsiteX6" fmla="*/ 21708 w 1051621"/>
                <a:gd name="connsiteY6" fmla="*/ 378042 h 1837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1621" h="1837706">
                  <a:moveTo>
                    <a:pt x="858485" y="0"/>
                  </a:moveTo>
                  <a:cubicBezTo>
                    <a:pt x="1128758" y="586510"/>
                    <a:pt x="1114738" y="1262898"/>
                    <a:pt x="820395" y="1837706"/>
                  </a:cubicBezTo>
                  <a:lnTo>
                    <a:pt x="0" y="1425314"/>
                  </a:lnTo>
                  <a:lnTo>
                    <a:pt x="27345" y="1371991"/>
                  </a:lnTo>
                  <a:cubicBezTo>
                    <a:pt x="92067" y="1228877"/>
                    <a:pt x="129491" y="1070833"/>
                    <a:pt x="132943" y="904194"/>
                  </a:cubicBezTo>
                  <a:cubicBezTo>
                    <a:pt x="136395" y="737555"/>
                    <a:pt x="105548" y="578096"/>
                    <a:pt x="46808" y="432425"/>
                  </a:cubicBezTo>
                  <a:lnTo>
                    <a:pt x="21708" y="378042"/>
                  </a:lnTo>
                  <a:close/>
                </a:path>
              </a:pathLst>
            </a:cu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566E545A-1B1D-EE1E-4CE0-2EDFA26242F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0650" r="20650"/>
            <a:stretch/>
          </p:blipFill>
          <p:spPr>
            <a:xfrm rot="8790049">
              <a:off x="3815245" y="3401062"/>
              <a:ext cx="1088229" cy="1840701"/>
            </a:xfrm>
            <a:custGeom>
              <a:avLst/>
              <a:gdLst>
                <a:gd name="connsiteX0" fmla="*/ 781959 w 1088229"/>
                <a:gd name="connsiteY0" fmla="*/ 0 h 1840701"/>
                <a:gd name="connsiteX1" fmla="*/ 956544 w 1088229"/>
                <a:gd name="connsiteY1" fmla="*/ 1840701 h 1840701"/>
                <a:gd name="connsiteX2" fmla="*/ 98878 w 1088229"/>
                <a:gd name="connsiteY2" fmla="*/ 1530061 h 1840701"/>
                <a:gd name="connsiteX3" fmla="*/ 129111 w 1088229"/>
                <a:gd name="connsiteY3" fmla="*/ 1440299 h 1840701"/>
                <a:gd name="connsiteX4" fmla="*/ 29715 w 1088229"/>
                <a:gd name="connsiteY4" fmla="*/ 530464 h 1840701"/>
                <a:gd name="connsiteX5" fmla="*/ 0 w 1088229"/>
                <a:gd name="connsiteY5" fmla="*/ 481304 h 1840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8229" h="1840701">
                  <a:moveTo>
                    <a:pt x="781959" y="0"/>
                  </a:moveTo>
                  <a:cubicBezTo>
                    <a:pt x="1116353" y="552491"/>
                    <a:pt x="1180612" y="1229985"/>
                    <a:pt x="956544" y="1840701"/>
                  </a:cubicBezTo>
                  <a:lnTo>
                    <a:pt x="98878" y="1530061"/>
                  </a:lnTo>
                  <a:lnTo>
                    <a:pt x="129111" y="1440299"/>
                  </a:lnTo>
                  <a:cubicBezTo>
                    <a:pt x="216093" y="1132553"/>
                    <a:pt x="177940" y="805253"/>
                    <a:pt x="29715" y="530464"/>
                  </a:cubicBezTo>
                  <a:lnTo>
                    <a:pt x="0" y="481304"/>
                  </a:lnTo>
                  <a:close/>
                </a:path>
              </a:pathLst>
            </a:cu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9FF27571-7615-7C5F-84CE-57DFD8C388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/>
            <a:srcRect l="19275" r="19275"/>
            <a:stretch/>
          </p:blipFill>
          <p:spPr bwMode="auto">
            <a:xfrm rot="12093693">
              <a:off x="3437874" y="1988372"/>
              <a:ext cx="1134221" cy="1829839"/>
            </a:xfrm>
            <a:custGeom>
              <a:avLst/>
              <a:gdLst>
                <a:gd name="connsiteX0" fmla="*/ 745842 w 1134221"/>
                <a:gd name="connsiteY0" fmla="*/ 0 h 1829839"/>
                <a:gd name="connsiteX1" fmla="*/ 1049933 w 1134221"/>
                <a:gd name="connsiteY1" fmla="*/ 1829839 h 1829839"/>
                <a:gd name="connsiteX2" fmla="*/ 173642 w 1134221"/>
                <a:gd name="connsiteY2" fmla="*/ 1567530 h 1829839"/>
                <a:gd name="connsiteX3" fmla="*/ 197500 w 1134221"/>
                <a:gd name="connsiteY3" fmla="*/ 1474071 h 1829839"/>
                <a:gd name="connsiteX4" fmla="*/ 130935 w 1134221"/>
                <a:gd name="connsiteY4" fmla="*/ 764505 h 1829839"/>
                <a:gd name="connsiteX5" fmla="*/ 15412 w 1134221"/>
                <a:gd name="connsiteY5" fmla="*/ 546041 h 1829839"/>
                <a:gd name="connsiteX6" fmla="*/ 0 w 1134221"/>
                <a:gd name="connsiteY6" fmla="*/ 525173 h 182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4221" h="1829839">
                  <a:moveTo>
                    <a:pt x="745842" y="0"/>
                  </a:moveTo>
                  <a:cubicBezTo>
                    <a:pt x="1118157" y="533443"/>
                    <a:pt x="1230081" y="1206939"/>
                    <a:pt x="1049933" y="1829839"/>
                  </a:cubicBezTo>
                  <a:lnTo>
                    <a:pt x="173642" y="1567530"/>
                  </a:lnTo>
                  <a:lnTo>
                    <a:pt x="197500" y="1474071"/>
                  </a:lnTo>
                  <a:cubicBezTo>
                    <a:pt x="244535" y="1244607"/>
                    <a:pt x="226312" y="998521"/>
                    <a:pt x="130935" y="764505"/>
                  </a:cubicBezTo>
                  <a:cubicBezTo>
                    <a:pt x="99142" y="686499"/>
                    <a:pt x="60282" y="613527"/>
                    <a:pt x="15412" y="546041"/>
                  </a:cubicBezTo>
                  <a:lnTo>
                    <a:pt x="0" y="525173"/>
                  </a:ln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50" descr="white ceramic mug with coffee on black and white textile">
              <a:extLst>
                <a:ext uri="{FF2B5EF4-FFF2-40B4-BE49-F238E27FC236}">
                  <a16:creationId xmlns:a16="http://schemas.microsoft.com/office/drawing/2014/main" id="{4A2368FE-C4EE-57CA-F615-6421177ADC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74" t="339" r="50719" b="2668"/>
            <a:stretch>
              <a:fillRect/>
            </a:stretch>
          </p:blipFill>
          <p:spPr bwMode="auto">
            <a:xfrm rot="14681142">
              <a:off x="4386023" y="737374"/>
              <a:ext cx="1050489" cy="1841062"/>
            </a:xfrm>
            <a:custGeom>
              <a:avLst/>
              <a:gdLst>
                <a:gd name="connsiteX0" fmla="*/ 818891 w 1050489"/>
                <a:gd name="connsiteY0" fmla="*/ 0 h 1841062"/>
                <a:gd name="connsiteX1" fmla="*/ 858339 w 1050489"/>
                <a:gd name="connsiteY1" fmla="*/ 1841062 h 1841062"/>
                <a:gd name="connsiteX2" fmla="*/ 23952 w 1050489"/>
                <a:gd name="connsiteY2" fmla="*/ 1457258 h 1841062"/>
                <a:gd name="connsiteX3" fmla="*/ 9824 w 1050489"/>
                <a:gd name="connsiteY3" fmla="*/ 425430 h 1841062"/>
                <a:gd name="connsiteX4" fmla="*/ 0 w 1050489"/>
                <a:gd name="connsiteY4" fmla="*/ 407564 h 1841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0489" h="1841062">
                  <a:moveTo>
                    <a:pt x="818891" y="0"/>
                  </a:moveTo>
                  <a:cubicBezTo>
                    <a:pt x="1113208" y="577785"/>
                    <a:pt x="1127728" y="1255413"/>
                    <a:pt x="858339" y="1841062"/>
                  </a:cubicBezTo>
                  <a:lnTo>
                    <a:pt x="23952" y="1457258"/>
                  </a:lnTo>
                  <a:cubicBezTo>
                    <a:pt x="180670" y="1116555"/>
                    <a:pt x="163663" y="739905"/>
                    <a:pt x="9824" y="425430"/>
                  </a:cubicBezTo>
                  <a:lnTo>
                    <a:pt x="0" y="407564"/>
                  </a:ln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51" descr="a bunch of chocolate cookies on a blue surface">
              <a:extLst>
                <a:ext uri="{FF2B5EF4-FFF2-40B4-BE49-F238E27FC236}">
                  <a16:creationId xmlns:a16="http://schemas.microsoft.com/office/drawing/2014/main" id="{BCF21140-5311-1FA7-703F-1687ED32D5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016" t="2946" r="24570" b="12868"/>
            <a:stretch>
              <a:fillRect/>
            </a:stretch>
          </p:blipFill>
          <p:spPr bwMode="auto">
            <a:xfrm rot="18043596">
              <a:off x="5816714" y="728227"/>
              <a:ext cx="1090966" cy="1833282"/>
            </a:xfrm>
            <a:custGeom>
              <a:avLst/>
              <a:gdLst>
                <a:gd name="connsiteX0" fmla="*/ 784431 w 1090966"/>
                <a:gd name="connsiteY0" fmla="*/ 0 h 1833282"/>
                <a:gd name="connsiteX1" fmla="*/ 958055 w 1090966"/>
                <a:gd name="connsiteY1" fmla="*/ 1833282 h 1833282"/>
                <a:gd name="connsiteX2" fmla="*/ 97543 w 1090966"/>
                <a:gd name="connsiteY2" fmla="*/ 1523106 h 1833282"/>
                <a:gd name="connsiteX3" fmla="*/ 105236 w 1090966"/>
                <a:gd name="connsiteY3" fmla="*/ 1504224 h 1833282"/>
                <a:gd name="connsiteX4" fmla="*/ 0 w 1090966"/>
                <a:gd name="connsiteY4" fmla="*/ 477678 h 1833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0966" h="1833282">
                  <a:moveTo>
                    <a:pt x="784431" y="0"/>
                  </a:moveTo>
                  <a:cubicBezTo>
                    <a:pt x="1119709" y="550585"/>
                    <a:pt x="1183614" y="1225349"/>
                    <a:pt x="958055" y="1833282"/>
                  </a:cubicBezTo>
                  <a:lnTo>
                    <a:pt x="97543" y="1523106"/>
                  </a:lnTo>
                  <a:lnTo>
                    <a:pt x="105236" y="1504224"/>
                  </a:lnTo>
                  <a:cubicBezTo>
                    <a:pt x="221693" y="1174073"/>
                    <a:pt x="195050" y="797983"/>
                    <a:pt x="0" y="477678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52" descr="david's tea - summer collection — la famille — strategy — brand">
              <a:extLst>
                <a:ext uri="{FF2B5EF4-FFF2-40B4-BE49-F238E27FC236}">
                  <a16:creationId xmlns:a16="http://schemas.microsoft.com/office/drawing/2014/main" id="{E29E9336-2FC9-21B3-3DA1-C97F0AC54A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05" r="33107"/>
            <a:stretch>
              <a:fillRect/>
            </a:stretch>
          </p:blipFill>
          <p:spPr bwMode="auto">
            <a:xfrm rot="21563240">
              <a:off x="6715641" y="1822128"/>
              <a:ext cx="1174631" cy="1809275"/>
            </a:xfrm>
            <a:custGeom>
              <a:avLst/>
              <a:gdLst>
                <a:gd name="connsiteX0" fmla="*/ 712478 w 1174631"/>
                <a:gd name="connsiteY0" fmla="*/ 0 h 1809275"/>
                <a:gd name="connsiteX1" fmla="*/ 1161598 w 1174631"/>
                <a:gd name="connsiteY1" fmla="*/ 1570230 h 1809275"/>
                <a:gd name="connsiteX2" fmla="*/ 1121504 w 1174631"/>
                <a:gd name="connsiteY2" fmla="*/ 1809275 h 1809275"/>
                <a:gd name="connsiteX3" fmla="*/ 1121499 w 1174631"/>
                <a:gd name="connsiteY3" fmla="*/ 1809275 h 1809275"/>
                <a:gd name="connsiteX4" fmla="*/ 232611 w 1174631"/>
                <a:gd name="connsiteY4" fmla="*/ 1604443 h 1809275"/>
                <a:gd name="connsiteX5" fmla="*/ 239007 w 1174631"/>
                <a:gd name="connsiteY5" fmla="*/ 1579301 h 1809275"/>
                <a:gd name="connsiteX6" fmla="*/ 263532 w 1174631"/>
                <a:gd name="connsiteY6" fmla="*/ 1333393 h 1809275"/>
                <a:gd name="connsiteX7" fmla="*/ 57367 w 1174631"/>
                <a:gd name="connsiteY7" fmla="*/ 651183 h 1809275"/>
                <a:gd name="connsiteX8" fmla="*/ 0 w 1174631"/>
                <a:gd name="connsiteY8" fmla="*/ 573641 h 180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4631" h="1809275">
                  <a:moveTo>
                    <a:pt x="712478" y="0"/>
                  </a:moveTo>
                  <a:cubicBezTo>
                    <a:pt x="1064161" y="445233"/>
                    <a:pt x="1223383" y="1010739"/>
                    <a:pt x="1161598" y="1570230"/>
                  </a:cubicBezTo>
                  <a:lnTo>
                    <a:pt x="1121504" y="1809275"/>
                  </a:lnTo>
                  <a:lnTo>
                    <a:pt x="1121499" y="1809275"/>
                  </a:lnTo>
                  <a:lnTo>
                    <a:pt x="232611" y="1604443"/>
                  </a:lnTo>
                  <a:lnTo>
                    <a:pt x="239007" y="1579301"/>
                  </a:lnTo>
                  <a:cubicBezTo>
                    <a:pt x="255087" y="1499871"/>
                    <a:pt x="263532" y="1417629"/>
                    <a:pt x="263532" y="1333393"/>
                  </a:cubicBezTo>
                  <a:cubicBezTo>
                    <a:pt x="263532" y="1080687"/>
                    <a:pt x="187529" y="845924"/>
                    <a:pt x="57367" y="651183"/>
                  </a:cubicBezTo>
                  <a:lnTo>
                    <a:pt x="0" y="573641"/>
                  </a:ln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8615862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3A4F3CA-A852-8C1D-9B9C-C48BE5EDCBC9}"/>
              </a:ext>
            </a:extLst>
          </p:cNvPr>
          <p:cNvCxnSpPr>
            <a:cxnSpLocks/>
          </p:cNvCxnSpPr>
          <p:nvPr/>
        </p:nvCxnSpPr>
        <p:spPr>
          <a:xfrm>
            <a:off x="2415335" y="3252948"/>
            <a:ext cx="10067192" cy="0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>
            <a:extLst>
              <a:ext uri="{FF2B5EF4-FFF2-40B4-BE49-F238E27FC236}">
                <a16:creationId xmlns:a16="http://schemas.microsoft.com/office/drawing/2014/main" id="{66414D25-9454-DE45-71BE-875EB60198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50" r="37613" b="8779"/>
          <a:stretch>
            <a:fillRect/>
          </a:stretch>
        </p:blipFill>
        <p:spPr>
          <a:xfrm rot="3073269">
            <a:off x="1731774" y="3627316"/>
            <a:ext cx="1190909" cy="1770068"/>
          </a:xfrm>
          <a:custGeom>
            <a:avLst/>
            <a:gdLst>
              <a:gd name="connsiteX0" fmla="*/ 676090 w 1190909"/>
              <a:gd name="connsiteY0" fmla="*/ 0 h 1770068"/>
              <a:gd name="connsiteX1" fmla="*/ 730282 w 1190909"/>
              <a:gd name="connsiteY1" fmla="*/ 0 h 1770068"/>
              <a:gd name="connsiteX2" fmla="*/ 852310 w 1190909"/>
              <a:gd name="connsiteY2" fmla="*/ 168724 h 1770068"/>
              <a:gd name="connsiteX3" fmla="*/ 1142876 w 1190909"/>
              <a:gd name="connsiteY3" fmla="*/ 1770068 h 1770068"/>
              <a:gd name="connsiteX4" fmla="*/ 247007 w 1190909"/>
              <a:gd name="connsiteY4" fmla="*/ 1568743 h 1770068"/>
              <a:gd name="connsiteX5" fmla="*/ 259150 w 1190909"/>
              <a:gd name="connsiteY5" fmla="*/ 1512598 h 1770068"/>
              <a:gd name="connsiteX6" fmla="*/ 57739 w 1190909"/>
              <a:gd name="connsiteY6" fmla="*/ 619786 h 1770068"/>
              <a:gd name="connsiteX7" fmla="*/ 0 w 1190909"/>
              <a:gd name="connsiteY7" fmla="*/ 544705 h 1770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90909" h="1770068">
                <a:moveTo>
                  <a:pt x="676090" y="0"/>
                </a:moveTo>
                <a:lnTo>
                  <a:pt x="730282" y="0"/>
                </a:lnTo>
                <a:lnTo>
                  <a:pt x="852310" y="168724"/>
                </a:lnTo>
                <a:cubicBezTo>
                  <a:pt x="1155730" y="642222"/>
                  <a:pt x="1262650" y="1217828"/>
                  <a:pt x="1142876" y="1770068"/>
                </a:cubicBezTo>
                <a:lnTo>
                  <a:pt x="247007" y="1568743"/>
                </a:lnTo>
                <a:lnTo>
                  <a:pt x="259150" y="1512598"/>
                </a:lnTo>
                <a:cubicBezTo>
                  <a:pt x="310120" y="1204570"/>
                  <a:pt x="239933" y="882615"/>
                  <a:pt x="57739" y="619786"/>
                </a:cubicBezTo>
                <a:lnTo>
                  <a:pt x="0" y="544705"/>
                </a:lnTo>
                <a:close/>
              </a:path>
            </a:pathLst>
          </a:cu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A3F84BD-03D7-3E6F-493B-C5A7D4CB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890" t="6465" r="37142" b="7352"/>
          <a:stretch>
            <a:fillRect/>
          </a:stretch>
        </p:blipFill>
        <p:spPr>
          <a:xfrm rot="5292037">
            <a:off x="418248" y="4285664"/>
            <a:ext cx="1051621" cy="1837706"/>
          </a:xfrm>
          <a:custGeom>
            <a:avLst/>
            <a:gdLst>
              <a:gd name="connsiteX0" fmla="*/ 858485 w 1051621"/>
              <a:gd name="connsiteY0" fmla="*/ 0 h 1837706"/>
              <a:gd name="connsiteX1" fmla="*/ 820395 w 1051621"/>
              <a:gd name="connsiteY1" fmla="*/ 1837706 h 1837706"/>
              <a:gd name="connsiteX2" fmla="*/ 0 w 1051621"/>
              <a:gd name="connsiteY2" fmla="*/ 1425314 h 1837706"/>
              <a:gd name="connsiteX3" fmla="*/ 27345 w 1051621"/>
              <a:gd name="connsiteY3" fmla="*/ 1371991 h 1837706"/>
              <a:gd name="connsiteX4" fmla="*/ 132943 w 1051621"/>
              <a:gd name="connsiteY4" fmla="*/ 904194 h 1837706"/>
              <a:gd name="connsiteX5" fmla="*/ 46808 w 1051621"/>
              <a:gd name="connsiteY5" fmla="*/ 432425 h 1837706"/>
              <a:gd name="connsiteX6" fmla="*/ 21708 w 1051621"/>
              <a:gd name="connsiteY6" fmla="*/ 378042 h 1837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1621" h="1837706">
                <a:moveTo>
                  <a:pt x="858485" y="0"/>
                </a:moveTo>
                <a:cubicBezTo>
                  <a:pt x="1128758" y="586510"/>
                  <a:pt x="1114738" y="1262898"/>
                  <a:pt x="820395" y="1837706"/>
                </a:cubicBezTo>
                <a:lnTo>
                  <a:pt x="0" y="1425314"/>
                </a:lnTo>
                <a:lnTo>
                  <a:pt x="27345" y="1371991"/>
                </a:lnTo>
                <a:cubicBezTo>
                  <a:pt x="92067" y="1228877"/>
                  <a:pt x="129491" y="1070833"/>
                  <a:pt x="132943" y="904194"/>
                </a:cubicBezTo>
                <a:cubicBezTo>
                  <a:pt x="136395" y="737555"/>
                  <a:pt x="105548" y="578096"/>
                  <a:pt x="46808" y="432425"/>
                </a:cubicBezTo>
                <a:lnTo>
                  <a:pt x="21708" y="378042"/>
                </a:lnTo>
                <a:close/>
              </a:path>
            </a:pathLst>
          </a:cu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D7CE995-5DC6-4B62-4D99-1F0D7460E9A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650" r="20650"/>
          <a:stretch/>
        </p:blipFill>
        <p:spPr>
          <a:xfrm rot="8790049">
            <a:off x="-904239" y="3696031"/>
            <a:ext cx="1088229" cy="1840701"/>
          </a:xfrm>
          <a:custGeom>
            <a:avLst/>
            <a:gdLst>
              <a:gd name="connsiteX0" fmla="*/ 781959 w 1088229"/>
              <a:gd name="connsiteY0" fmla="*/ 0 h 1840701"/>
              <a:gd name="connsiteX1" fmla="*/ 956544 w 1088229"/>
              <a:gd name="connsiteY1" fmla="*/ 1840701 h 1840701"/>
              <a:gd name="connsiteX2" fmla="*/ 98878 w 1088229"/>
              <a:gd name="connsiteY2" fmla="*/ 1530061 h 1840701"/>
              <a:gd name="connsiteX3" fmla="*/ 129111 w 1088229"/>
              <a:gd name="connsiteY3" fmla="*/ 1440299 h 1840701"/>
              <a:gd name="connsiteX4" fmla="*/ 29715 w 1088229"/>
              <a:gd name="connsiteY4" fmla="*/ 530464 h 1840701"/>
              <a:gd name="connsiteX5" fmla="*/ 0 w 1088229"/>
              <a:gd name="connsiteY5" fmla="*/ 481304 h 1840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8229" h="1840701">
                <a:moveTo>
                  <a:pt x="781959" y="0"/>
                </a:moveTo>
                <a:cubicBezTo>
                  <a:pt x="1116353" y="552491"/>
                  <a:pt x="1180612" y="1229985"/>
                  <a:pt x="956544" y="1840701"/>
                </a:cubicBezTo>
                <a:lnTo>
                  <a:pt x="98878" y="1530061"/>
                </a:lnTo>
                <a:lnTo>
                  <a:pt x="129111" y="1440299"/>
                </a:lnTo>
                <a:cubicBezTo>
                  <a:pt x="216093" y="1132553"/>
                  <a:pt x="177940" y="805253"/>
                  <a:pt x="29715" y="530464"/>
                </a:cubicBezTo>
                <a:lnTo>
                  <a:pt x="0" y="481304"/>
                </a:lnTo>
                <a:close/>
              </a:path>
            </a:pathLst>
          </a:cu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1E490AB-D382-1B83-9547-FBAC149B8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19275" r="19275"/>
          <a:stretch/>
        </p:blipFill>
        <p:spPr bwMode="auto">
          <a:xfrm rot="12093693">
            <a:off x="-1281610" y="2283341"/>
            <a:ext cx="1134221" cy="1829839"/>
          </a:xfrm>
          <a:custGeom>
            <a:avLst/>
            <a:gdLst>
              <a:gd name="connsiteX0" fmla="*/ 745842 w 1134221"/>
              <a:gd name="connsiteY0" fmla="*/ 0 h 1829839"/>
              <a:gd name="connsiteX1" fmla="*/ 1049933 w 1134221"/>
              <a:gd name="connsiteY1" fmla="*/ 1829839 h 1829839"/>
              <a:gd name="connsiteX2" fmla="*/ 173642 w 1134221"/>
              <a:gd name="connsiteY2" fmla="*/ 1567530 h 1829839"/>
              <a:gd name="connsiteX3" fmla="*/ 197500 w 1134221"/>
              <a:gd name="connsiteY3" fmla="*/ 1474071 h 1829839"/>
              <a:gd name="connsiteX4" fmla="*/ 130935 w 1134221"/>
              <a:gd name="connsiteY4" fmla="*/ 764505 h 1829839"/>
              <a:gd name="connsiteX5" fmla="*/ 15412 w 1134221"/>
              <a:gd name="connsiteY5" fmla="*/ 546041 h 1829839"/>
              <a:gd name="connsiteX6" fmla="*/ 0 w 1134221"/>
              <a:gd name="connsiteY6" fmla="*/ 525173 h 182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4221" h="1829839">
                <a:moveTo>
                  <a:pt x="745842" y="0"/>
                </a:moveTo>
                <a:cubicBezTo>
                  <a:pt x="1118157" y="533443"/>
                  <a:pt x="1230081" y="1206939"/>
                  <a:pt x="1049933" y="1829839"/>
                </a:cubicBezTo>
                <a:lnTo>
                  <a:pt x="173642" y="1567530"/>
                </a:lnTo>
                <a:lnTo>
                  <a:pt x="197500" y="1474071"/>
                </a:lnTo>
                <a:cubicBezTo>
                  <a:pt x="244535" y="1244607"/>
                  <a:pt x="226312" y="998521"/>
                  <a:pt x="130935" y="764505"/>
                </a:cubicBezTo>
                <a:cubicBezTo>
                  <a:pt x="99142" y="686499"/>
                  <a:pt x="60282" y="613527"/>
                  <a:pt x="15412" y="546041"/>
                </a:cubicBezTo>
                <a:lnTo>
                  <a:pt x="0" y="5251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white ceramic mug with coffee on black and white textile">
            <a:extLst>
              <a:ext uri="{FF2B5EF4-FFF2-40B4-BE49-F238E27FC236}">
                <a16:creationId xmlns:a16="http://schemas.microsoft.com/office/drawing/2014/main" id="{94F50D68-7D7B-42E7-616B-A58E07F80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4" t="339" r="50719" b="2668"/>
          <a:stretch>
            <a:fillRect/>
          </a:stretch>
        </p:blipFill>
        <p:spPr bwMode="auto">
          <a:xfrm rot="14681142">
            <a:off x="-333461" y="1032343"/>
            <a:ext cx="1050489" cy="1841062"/>
          </a:xfrm>
          <a:custGeom>
            <a:avLst/>
            <a:gdLst>
              <a:gd name="connsiteX0" fmla="*/ 818891 w 1050489"/>
              <a:gd name="connsiteY0" fmla="*/ 0 h 1841062"/>
              <a:gd name="connsiteX1" fmla="*/ 858339 w 1050489"/>
              <a:gd name="connsiteY1" fmla="*/ 1841062 h 1841062"/>
              <a:gd name="connsiteX2" fmla="*/ 23952 w 1050489"/>
              <a:gd name="connsiteY2" fmla="*/ 1457258 h 1841062"/>
              <a:gd name="connsiteX3" fmla="*/ 9824 w 1050489"/>
              <a:gd name="connsiteY3" fmla="*/ 425430 h 1841062"/>
              <a:gd name="connsiteX4" fmla="*/ 0 w 1050489"/>
              <a:gd name="connsiteY4" fmla="*/ 407564 h 1841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0489" h="1841062">
                <a:moveTo>
                  <a:pt x="818891" y="0"/>
                </a:moveTo>
                <a:cubicBezTo>
                  <a:pt x="1113208" y="577785"/>
                  <a:pt x="1127728" y="1255413"/>
                  <a:pt x="858339" y="1841062"/>
                </a:cubicBezTo>
                <a:lnTo>
                  <a:pt x="23952" y="1457258"/>
                </a:lnTo>
                <a:cubicBezTo>
                  <a:pt x="180670" y="1116555"/>
                  <a:pt x="163663" y="739905"/>
                  <a:pt x="9824" y="425430"/>
                </a:cubicBezTo>
                <a:lnTo>
                  <a:pt x="0" y="40756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a bunch of chocolate cookies on a blue surface">
            <a:extLst>
              <a:ext uri="{FF2B5EF4-FFF2-40B4-BE49-F238E27FC236}">
                <a16:creationId xmlns:a16="http://schemas.microsoft.com/office/drawing/2014/main" id="{98E6D7CD-4C92-3100-86D6-125F057292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16" t="2946" r="24570" b="12868"/>
          <a:stretch>
            <a:fillRect/>
          </a:stretch>
        </p:blipFill>
        <p:spPr bwMode="auto">
          <a:xfrm rot="18043596">
            <a:off x="1097230" y="1023196"/>
            <a:ext cx="1090966" cy="1833282"/>
          </a:xfrm>
          <a:custGeom>
            <a:avLst/>
            <a:gdLst>
              <a:gd name="connsiteX0" fmla="*/ 784431 w 1090966"/>
              <a:gd name="connsiteY0" fmla="*/ 0 h 1833282"/>
              <a:gd name="connsiteX1" fmla="*/ 958055 w 1090966"/>
              <a:gd name="connsiteY1" fmla="*/ 1833282 h 1833282"/>
              <a:gd name="connsiteX2" fmla="*/ 97543 w 1090966"/>
              <a:gd name="connsiteY2" fmla="*/ 1523106 h 1833282"/>
              <a:gd name="connsiteX3" fmla="*/ 105236 w 1090966"/>
              <a:gd name="connsiteY3" fmla="*/ 1504224 h 1833282"/>
              <a:gd name="connsiteX4" fmla="*/ 0 w 1090966"/>
              <a:gd name="connsiteY4" fmla="*/ 477678 h 1833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0966" h="1833282">
                <a:moveTo>
                  <a:pt x="784431" y="0"/>
                </a:moveTo>
                <a:cubicBezTo>
                  <a:pt x="1119709" y="550585"/>
                  <a:pt x="1183614" y="1225349"/>
                  <a:pt x="958055" y="1833282"/>
                </a:cubicBezTo>
                <a:lnTo>
                  <a:pt x="97543" y="1523106"/>
                </a:lnTo>
                <a:lnTo>
                  <a:pt x="105236" y="1504224"/>
                </a:lnTo>
                <a:cubicBezTo>
                  <a:pt x="221693" y="1174073"/>
                  <a:pt x="195050" y="797983"/>
                  <a:pt x="0" y="47767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david's tea - summer collection — la famille — strategy — brand">
            <a:extLst>
              <a:ext uri="{FF2B5EF4-FFF2-40B4-BE49-F238E27FC236}">
                <a16:creationId xmlns:a16="http://schemas.microsoft.com/office/drawing/2014/main" id="{AEE34BE3-B828-7A03-5A22-197A8B4BC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5" r="33107"/>
          <a:stretch>
            <a:fillRect/>
          </a:stretch>
        </p:blipFill>
        <p:spPr bwMode="auto">
          <a:xfrm rot="21563240">
            <a:off x="1996157" y="2117097"/>
            <a:ext cx="1174631" cy="1809275"/>
          </a:xfrm>
          <a:custGeom>
            <a:avLst/>
            <a:gdLst>
              <a:gd name="connsiteX0" fmla="*/ 712478 w 1174631"/>
              <a:gd name="connsiteY0" fmla="*/ 0 h 1809275"/>
              <a:gd name="connsiteX1" fmla="*/ 1161598 w 1174631"/>
              <a:gd name="connsiteY1" fmla="*/ 1570230 h 1809275"/>
              <a:gd name="connsiteX2" fmla="*/ 1121504 w 1174631"/>
              <a:gd name="connsiteY2" fmla="*/ 1809275 h 1809275"/>
              <a:gd name="connsiteX3" fmla="*/ 1121499 w 1174631"/>
              <a:gd name="connsiteY3" fmla="*/ 1809275 h 1809275"/>
              <a:gd name="connsiteX4" fmla="*/ 232611 w 1174631"/>
              <a:gd name="connsiteY4" fmla="*/ 1604443 h 1809275"/>
              <a:gd name="connsiteX5" fmla="*/ 239007 w 1174631"/>
              <a:gd name="connsiteY5" fmla="*/ 1579301 h 1809275"/>
              <a:gd name="connsiteX6" fmla="*/ 263532 w 1174631"/>
              <a:gd name="connsiteY6" fmla="*/ 1333393 h 1809275"/>
              <a:gd name="connsiteX7" fmla="*/ 57367 w 1174631"/>
              <a:gd name="connsiteY7" fmla="*/ 651183 h 1809275"/>
              <a:gd name="connsiteX8" fmla="*/ 0 w 1174631"/>
              <a:gd name="connsiteY8" fmla="*/ 573641 h 180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631" h="1809275">
                <a:moveTo>
                  <a:pt x="712478" y="0"/>
                </a:moveTo>
                <a:cubicBezTo>
                  <a:pt x="1064161" y="445233"/>
                  <a:pt x="1223383" y="1010739"/>
                  <a:pt x="1161598" y="1570230"/>
                </a:cubicBezTo>
                <a:lnTo>
                  <a:pt x="1121504" y="1809275"/>
                </a:lnTo>
                <a:lnTo>
                  <a:pt x="1121499" y="1809275"/>
                </a:lnTo>
                <a:lnTo>
                  <a:pt x="232611" y="1604443"/>
                </a:lnTo>
                <a:lnTo>
                  <a:pt x="239007" y="1579301"/>
                </a:lnTo>
                <a:cubicBezTo>
                  <a:pt x="255087" y="1499871"/>
                  <a:pt x="263532" y="1417629"/>
                  <a:pt x="263532" y="1333393"/>
                </a:cubicBezTo>
                <a:cubicBezTo>
                  <a:pt x="263532" y="1080687"/>
                  <a:pt x="187529" y="845924"/>
                  <a:pt x="57367" y="651183"/>
                </a:cubicBezTo>
                <a:lnTo>
                  <a:pt x="0" y="57364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21139F6C-458F-0DDF-44E5-93DF219AB902}"/>
              </a:ext>
            </a:extLst>
          </p:cNvPr>
          <p:cNvSpPr txBox="1"/>
          <p:nvPr/>
        </p:nvSpPr>
        <p:spPr>
          <a:xfrm>
            <a:off x="88781" y="3139798"/>
            <a:ext cx="2319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N" b="1" dirty="0">
                <a:latin typeface="Arial Rounded MT Bold" panose="020F0704030504030204" pitchFamily="34" charset="77"/>
              </a:rPr>
              <a:t>DAVID’s COFEA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98AD27-B7EA-AB81-217E-527F842ABFEE}"/>
              </a:ext>
            </a:extLst>
          </p:cNvPr>
          <p:cNvSpPr txBox="1"/>
          <p:nvPr/>
        </p:nvSpPr>
        <p:spPr>
          <a:xfrm>
            <a:off x="3730745" y="2110868"/>
            <a:ext cx="837247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N" sz="8800" b="1" dirty="0">
                <a:solidFill>
                  <a:srgbClr val="03A4A9"/>
                </a:solidFill>
                <a:latin typeface="Gautami" panose="020B0502040204020203" pitchFamily="34" charset="0"/>
                <a:cs typeface="Gautami" panose="020B0502040204020203" pitchFamily="34" charset="0"/>
              </a:rPr>
              <a:t>DAVID’s Coffea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D7915E9-80AF-9AD9-500C-87F73A145F2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911" t="1199" r="2859" b="42909"/>
          <a:stretch/>
        </p:blipFill>
        <p:spPr>
          <a:xfrm>
            <a:off x="4887797" y="10982781"/>
            <a:ext cx="7594730" cy="4444585"/>
          </a:xfrm>
          <a:prstGeom prst="rect">
            <a:avLst/>
          </a:prstGeom>
        </p:spPr>
      </p:pic>
      <p:pic>
        <p:nvPicPr>
          <p:cNvPr id="12" name="Google Shape;70;p14">
            <a:extLst>
              <a:ext uri="{FF2B5EF4-FFF2-40B4-BE49-F238E27FC236}">
                <a16:creationId xmlns:a16="http://schemas.microsoft.com/office/drawing/2014/main" id="{9E1D6F73-A2BE-69BE-29B3-D64A002CDD5B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l="7912" t="6342" r="7912" b="4705"/>
          <a:stretch/>
        </p:blipFill>
        <p:spPr>
          <a:xfrm rot="8746910">
            <a:off x="9671995" y="12978155"/>
            <a:ext cx="2431224" cy="2449211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2581841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A4DDE8D5-7123-A9FB-4AA4-CE79B77D5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5609874">
            <a:off x="4263412" y="16414188"/>
            <a:ext cx="2605726" cy="177741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4DCD275-D6A1-A190-C960-50124B37E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889337">
            <a:off x="6298638" y="17799501"/>
            <a:ext cx="1666441" cy="113671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DC9503F-4237-70E6-0F3F-F115C981D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967695">
            <a:off x="10329678" y="19615724"/>
            <a:ext cx="2605726" cy="177741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FE51570-318B-58AE-DCA8-B7CCABCA4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840656">
            <a:off x="7725074" y="18611172"/>
            <a:ext cx="2427848" cy="165608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037AA0F-4C37-3B28-A46F-8D79D09A1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230861">
            <a:off x="6501207" y="21462509"/>
            <a:ext cx="1539877" cy="10503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EF051B7-46AF-D9BD-D67E-958688C77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707332">
            <a:off x="10118610" y="17547094"/>
            <a:ext cx="994037" cy="67805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FD691A0-C79A-412D-414E-D4A9A948E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560371">
            <a:off x="12054832" y="17335883"/>
            <a:ext cx="2605726" cy="17774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0171915-64F0-DBE3-A093-F1AA5102D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5609874">
            <a:off x="12122402" y="14417604"/>
            <a:ext cx="2605726" cy="177741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EF3E70D-20DA-1D23-4153-4CB3C4F92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212807">
            <a:off x="11477940" y="5864230"/>
            <a:ext cx="1114112" cy="7599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1614C1A-AF7D-A99A-9539-4A2E9B2F4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5609874">
            <a:off x="11725728" y="13827723"/>
            <a:ext cx="1482590" cy="101130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CB57D7B-D662-2CCB-B117-A68745079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114101">
            <a:off x="12540801" y="16995358"/>
            <a:ext cx="810593" cy="55292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9F6827F0-42D2-C6E6-3167-F46E529C1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39192">
            <a:off x="11095925" y="15552808"/>
            <a:ext cx="1441574" cy="98332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8FDA61FD-95BA-3C9C-5094-682E3B6CF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837801">
            <a:off x="8368099" y="17085972"/>
            <a:ext cx="1139852" cy="777515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66414D25-9454-DE45-71BE-875EB60198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50" r="37613" b="8779"/>
          <a:stretch>
            <a:fillRect/>
          </a:stretch>
        </p:blipFill>
        <p:spPr>
          <a:xfrm rot="2194944">
            <a:off x="1927655" y="3252292"/>
            <a:ext cx="1190909" cy="1770068"/>
          </a:xfrm>
          <a:custGeom>
            <a:avLst/>
            <a:gdLst>
              <a:gd name="connsiteX0" fmla="*/ 676090 w 1190909"/>
              <a:gd name="connsiteY0" fmla="*/ 0 h 1770068"/>
              <a:gd name="connsiteX1" fmla="*/ 730282 w 1190909"/>
              <a:gd name="connsiteY1" fmla="*/ 0 h 1770068"/>
              <a:gd name="connsiteX2" fmla="*/ 852310 w 1190909"/>
              <a:gd name="connsiteY2" fmla="*/ 168724 h 1770068"/>
              <a:gd name="connsiteX3" fmla="*/ 1142876 w 1190909"/>
              <a:gd name="connsiteY3" fmla="*/ 1770068 h 1770068"/>
              <a:gd name="connsiteX4" fmla="*/ 247007 w 1190909"/>
              <a:gd name="connsiteY4" fmla="*/ 1568743 h 1770068"/>
              <a:gd name="connsiteX5" fmla="*/ 259150 w 1190909"/>
              <a:gd name="connsiteY5" fmla="*/ 1512598 h 1770068"/>
              <a:gd name="connsiteX6" fmla="*/ 57739 w 1190909"/>
              <a:gd name="connsiteY6" fmla="*/ 619786 h 1770068"/>
              <a:gd name="connsiteX7" fmla="*/ 0 w 1190909"/>
              <a:gd name="connsiteY7" fmla="*/ 544705 h 1770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90909" h="1770068">
                <a:moveTo>
                  <a:pt x="676090" y="0"/>
                </a:moveTo>
                <a:lnTo>
                  <a:pt x="730282" y="0"/>
                </a:lnTo>
                <a:lnTo>
                  <a:pt x="852310" y="168724"/>
                </a:lnTo>
                <a:cubicBezTo>
                  <a:pt x="1155730" y="642222"/>
                  <a:pt x="1262650" y="1217828"/>
                  <a:pt x="1142876" y="1770068"/>
                </a:cubicBezTo>
                <a:lnTo>
                  <a:pt x="247007" y="1568743"/>
                </a:lnTo>
                <a:lnTo>
                  <a:pt x="259150" y="1512598"/>
                </a:lnTo>
                <a:cubicBezTo>
                  <a:pt x="310120" y="1204570"/>
                  <a:pt x="239933" y="882615"/>
                  <a:pt x="57739" y="619786"/>
                </a:cubicBezTo>
                <a:lnTo>
                  <a:pt x="0" y="544705"/>
                </a:lnTo>
                <a:close/>
              </a:path>
            </a:pathLst>
          </a:cu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A3F84BD-03D7-3E6F-493B-C5A7D4CB43B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890" t="6465" r="37142" b="7352"/>
          <a:stretch>
            <a:fillRect/>
          </a:stretch>
        </p:blipFill>
        <p:spPr>
          <a:xfrm rot="4413712">
            <a:off x="833955" y="4237731"/>
            <a:ext cx="1051621" cy="1837706"/>
          </a:xfrm>
          <a:custGeom>
            <a:avLst/>
            <a:gdLst>
              <a:gd name="connsiteX0" fmla="*/ 858485 w 1051621"/>
              <a:gd name="connsiteY0" fmla="*/ 0 h 1837706"/>
              <a:gd name="connsiteX1" fmla="*/ 820395 w 1051621"/>
              <a:gd name="connsiteY1" fmla="*/ 1837706 h 1837706"/>
              <a:gd name="connsiteX2" fmla="*/ 0 w 1051621"/>
              <a:gd name="connsiteY2" fmla="*/ 1425314 h 1837706"/>
              <a:gd name="connsiteX3" fmla="*/ 27345 w 1051621"/>
              <a:gd name="connsiteY3" fmla="*/ 1371991 h 1837706"/>
              <a:gd name="connsiteX4" fmla="*/ 132943 w 1051621"/>
              <a:gd name="connsiteY4" fmla="*/ 904194 h 1837706"/>
              <a:gd name="connsiteX5" fmla="*/ 46808 w 1051621"/>
              <a:gd name="connsiteY5" fmla="*/ 432425 h 1837706"/>
              <a:gd name="connsiteX6" fmla="*/ 21708 w 1051621"/>
              <a:gd name="connsiteY6" fmla="*/ 378042 h 1837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1621" h="1837706">
                <a:moveTo>
                  <a:pt x="858485" y="0"/>
                </a:moveTo>
                <a:cubicBezTo>
                  <a:pt x="1128758" y="586510"/>
                  <a:pt x="1114738" y="1262898"/>
                  <a:pt x="820395" y="1837706"/>
                </a:cubicBezTo>
                <a:lnTo>
                  <a:pt x="0" y="1425314"/>
                </a:lnTo>
                <a:lnTo>
                  <a:pt x="27345" y="1371991"/>
                </a:lnTo>
                <a:cubicBezTo>
                  <a:pt x="92067" y="1228877"/>
                  <a:pt x="129491" y="1070833"/>
                  <a:pt x="132943" y="904194"/>
                </a:cubicBezTo>
                <a:cubicBezTo>
                  <a:pt x="136395" y="737555"/>
                  <a:pt x="105548" y="578096"/>
                  <a:pt x="46808" y="432425"/>
                </a:cubicBezTo>
                <a:lnTo>
                  <a:pt x="21708" y="378042"/>
                </a:lnTo>
                <a:close/>
              </a:path>
            </a:pathLst>
          </a:cu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D7CE995-5DC6-4B62-4D99-1F0D7460E9A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650" r="20650"/>
          <a:stretch/>
        </p:blipFill>
        <p:spPr>
          <a:xfrm rot="7911724">
            <a:off x="-594832" y="3996788"/>
            <a:ext cx="1088229" cy="1840701"/>
          </a:xfrm>
          <a:custGeom>
            <a:avLst/>
            <a:gdLst>
              <a:gd name="connsiteX0" fmla="*/ 781959 w 1088229"/>
              <a:gd name="connsiteY0" fmla="*/ 0 h 1840701"/>
              <a:gd name="connsiteX1" fmla="*/ 956544 w 1088229"/>
              <a:gd name="connsiteY1" fmla="*/ 1840701 h 1840701"/>
              <a:gd name="connsiteX2" fmla="*/ 98878 w 1088229"/>
              <a:gd name="connsiteY2" fmla="*/ 1530061 h 1840701"/>
              <a:gd name="connsiteX3" fmla="*/ 129111 w 1088229"/>
              <a:gd name="connsiteY3" fmla="*/ 1440299 h 1840701"/>
              <a:gd name="connsiteX4" fmla="*/ 29715 w 1088229"/>
              <a:gd name="connsiteY4" fmla="*/ 530464 h 1840701"/>
              <a:gd name="connsiteX5" fmla="*/ 0 w 1088229"/>
              <a:gd name="connsiteY5" fmla="*/ 481304 h 1840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8229" h="1840701">
                <a:moveTo>
                  <a:pt x="781959" y="0"/>
                </a:moveTo>
                <a:cubicBezTo>
                  <a:pt x="1116353" y="552491"/>
                  <a:pt x="1180612" y="1229985"/>
                  <a:pt x="956544" y="1840701"/>
                </a:cubicBezTo>
                <a:lnTo>
                  <a:pt x="98878" y="1530061"/>
                </a:lnTo>
                <a:lnTo>
                  <a:pt x="129111" y="1440299"/>
                </a:lnTo>
                <a:cubicBezTo>
                  <a:pt x="216093" y="1132553"/>
                  <a:pt x="177940" y="805253"/>
                  <a:pt x="29715" y="530464"/>
                </a:cubicBezTo>
                <a:lnTo>
                  <a:pt x="0" y="481304"/>
                </a:lnTo>
                <a:close/>
              </a:path>
            </a:pathLst>
          </a:cu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1E490AB-D382-1B83-9547-FBAC149B8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 l="19275" r="19275"/>
          <a:stretch/>
        </p:blipFill>
        <p:spPr bwMode="auto">
          <a:xfrm rot="11215368">
            <a:off x="-1319092" y="2719692"/>
            <a:ext cx="1134221" cy="1829839"/>
          </a:xfrm>
          <a:custGeom>
            <a:avLst/>
            <a:gdLst>
              <a:gd name="connsiteX0" fmla="*/ 745842 w 1134221"/>
              <a:gd name="connsiteY0" fmla="*/ 0 h 1829839"/>
              <a:gd name="connsiteX1" fmla="*/ 1049933 w 1134221"/>
              <a:gd name="connsiteY1" fmla="*/ 1829839 h 1829839"/>
              <a:gd name="connsiteX2" fmla="*/ 173642 w 1134221"/>
              <a:gd name="connsiteY2" fmla="*/ 1567530 h 1829839"/>
              <a:gd name="connsiteX3" fmla="*/ 197500 w 1134221"/>
              <a:gd name="connsiteY3" fmla="*/ 1474071 h 1829839"/>
              <a:gd name="connsiteX4" fmla="*/ 130935 w 1134221"/>
              <a:gd name="connsiteY4" fmla="*/ 764505 h 1829839"/>
              <a:gd name="connsiteX5" fmla="*/ 15412 w 1134221"/>
              <a:gd name="connsiteY5" fmla="*/ 546041 h 1829839"/>
              <a:gd name="connsiteX6" fmla="*/ 0 w 1134221"/>
              <a:gd name="connsiteY6" fmla="*/ 525173 h 182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4221" h="1829839">
                <a:moveTo>
                  <a:pt x="745842" y="0"/>
                </a:moveTo>
                <a:cubicBezTo>
                  <a:pt x="1118157" y="533443"/>
                  <a:pt x="1230081" y="1206939"/>
                  <a:pt x="1049933" y="1829839"/>
                </a:cubicBezTo>
                <a:lnTo>
                  <a:pt x="173642" y="1567530"/>
                </a:lnTo>
                <a:lnTo>
                  <a:pt x="197500" y="1474071"/>
                </a:lnTo>
                <a:cubicBezTo>
                  <a:pt x="244535" y="1244607"/>
                  <a:pt x="226312" y="998521"/>
                  <a:pt x="130935" y="764505"/>
                </a:cubicBezTo>
                <a:cubicBezTo>
                  <a:pt x="99142" y="686499"/>
                  <a:pt x="60282" y="613527"/>
                  <a:pt x="15412" y="546041"/>
                </a:cubicBezTo>
                <a:lnTo>
                  <a:pt x="0" y="5251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white ceramic mug with coffee on black and white textile">
            <a:extLst>
              <a:ext uri="{FF2B5EF4-FFF2-40B4-BE49-F238E27FC236}">
                <a16:creationId xmlns:a16="http://schemas.microsoft.com/office/drawing/2014/main" id="{94F50D68-7D7B-42E7-616B-A58E07F80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4" t="339" r="50719" b="2668"/>
          <a:stretch>
            <a:fillRect/>
          </a:stretch>
        </p:blipFill>
        <p:spPr bwMode="auto">
          <a:xfrm rot="13802817">
            <a:off x="-715101" y="1280081"/>
            <a:ext cx="1050489" cy="1841062"/>
          </a:xfrm>
          <a:custGeom>
            <a:avLst/>
            <a:gdLst>
              <a:gd name="connsiteX0" fmla="*/ 818891 w 1050489"/>
              <a:gd name="connsiteY0" fmla="*/ 0 h 1841062"/>
              <a:gd name="connsiteX1" fmla="*/ 858339 w 1050489"/>
              <a:gd name="connsiteY1" fmla="*/ 1841062 h 1841062"/>
              <a:gd name="connsiteX2" fmla="*/ 23952 w 1050489"/>
              <a:gd name="connsiteY2" fmla="*/ 1457258 h 1841062"/>
              <a:gd name="connsiteX3" fmla="*/ 9824 w 1050489"/>
              <a:gd name="connsiteY3" fmla="*/ 425430 h 1841062"/>
              <a:gd name="connsiteX4" fmla="*/ 0 w 1050489"/>
              <a:gd name="connsiteY4" fmla="*/ 407564 h 1841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0489" h="1841062">
                <a:moveTo>
                  <a:pt x="818891" y="0"/>
                </a:moveTo>
                <a:cubicBezTo>
                  <a:pt x="1113208" y="577785"/>
                  <a:pt x="1127728" y="1255413"/>
                  <a:pt x="858339" y="1841062"/>
                </a:cubicBezTo>
                <a:lnTo>
                  <a:pt x="23952" y="1457258"/>
                </a:lnTo>
                <a:cubicBezTo>
                  <a:pt x="180670" y="1116555"/>
                  <a:pt x="163663" y="739905"/>
                  <a:pt x="9824" y="425430"/>
                </a:cubicBezTo>
                <a:lnTo>
                  <a:pt x="0" y="40756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a bunch of chocolate cookies on a blue surface">
            <a:extLst>
              <a:ext uri="{FF2B5EF4-FFF2-40B4-BE49-F238E27FC236}">
                <a16:creationId xmlns:a16="http://schemas.microsoft.com/office/drawing/2014/main" id="{98E6D7CD-4C92-3100-86D6-125F057292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16" t="2946" r="24570" b="12868"/>
          <a:stretch>
            <a:fillRect/>
          </a:stretch>
        </p:blipFill>
        <p:spPr bwMode="auto">
          <a:xfrm rot="17165271">
            <a:off x="665196" y="904673"/>
            <a:ext cx="1090966" cy="1833282"/>
          </a:xfrm>
          <a:custGeom>
            <a:avLst/>
            <a:gdLst>
              <a:gd name="connsiteX0" fmla="*/ 784431 w 1090966"/>
              <a:gd name="connsiteY0" fmla="*/ 0 h 1833282"/>
              <a:gd name="connsiteX1" fmla="*/ 958055 w 1090966"/>
              <a:gd name="connsiteY1" fmla="*/ 1833282 h 1833282"/>
              <a:gd name="connsiteX2" fmla="*/ 97543 w 1090966"/>
              <a:gd name="connsiteY2" fmla="*/ 1523106 h 1833282"/>
              <a:gd name="connsiteX3" fmla="*/ 105236 w 1090966"/>
              <a:gd name="connsiteY3" fmla="*/ 1504224 h 1833282"/>
              <a:gd name="connsiteX4" fmla="*/ 0 w 1090966"/>
              <a:gd name="connsiteY4" fmla="*/ 477678 h 1833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0966" h="1833282">
                <a:moveTo>
                  <a:pt x="784431" y="0"/>
                </a:moveTo>
                <a:cubicBezTo>
                  <a:pt x="1119709" y="550585"/>
                  <a:pt x="1183614" y="1225349"/>
                  <a:pt x="958055" y="1833282"/>
                </a:cubicBezTo>
                <a:lnTo>
                  <a:pt x="97543" y="1523106"/>
                </a:lnTo>
                <a:lnTo>
                  <a:pt x="105236" y="1504224"/>
                </a:lnTo>
                <a:cubicBezTo>
                  <a:pt x="221693" y="1174073"/>
                  <a:pt x="195050" y="797983"/>
                  <a:pt x="0" y="47767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david's tea - summer collection — la famille — strategy — brand">
            <a:extLst>
              <a:ext uri="{FF2B5EF4-FFF2-40B4-BE49-F238E27FC236}">
                <a16:creationId xmlns:a16="http://schemas.microsoft.com/office/drawing/2014/main" id="{AEE34BE3-B828-7A03-5A22-197A8B4BC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5" r="33107"/>
          <a:stretch>
            <a:fillRect/>
          </a:stretch>
        </p:blipFill>
        <p:spPr bwMode="auto">
          <a:xfrm rot="20684915">
            <a:off x="2341926" y="896157"/>
            <a:ext cx="1774664" cy="2733502"/>
          </a:xfrm>
          <a:custGeom>
            <a:avLst/>
            <a:gdLst>
              <a:gd name="connsiteX0" fmla="*/ 712478 w 1174631"/>
              <a:gd name="connsiteY0" fmla="*/ 0 h 1809275"/>
              <a:gd name="connsiteX1" fmla="*/ 1161598 w 1174631"/>
              <a:gd name="connsiteY1" fmla="*/ 1570230 h 1809275"/>
              <a:gd name="connsiteX2" fmla="*/ 1121504 w 1174631"/>
              <a:gd name="connsiteY2" fmla="*/ 1809275 h 1809275"/>
              <a:gd name="connsiteX3" fmla="*/ 1121499 w 1174631"/>
              <a:gd name="connsiteY3" fmla="*/ 1809275 h 1809275"/>
              <a:gd name="connsiteX4" fmla="*/ 232611 w 1174631"/>
              <a:gd name="connsiteY4" fmla="*/ 1604443 h 1809275"/>
              <a:gd name="connsiteX5" fmla="*/ 239007 w 1174631"/>
              <a:gd name="connsiteY5" fmla="*/ 1579301 h 1809275"/>
              <a:gd name="connsiteX6" fmla="*/ 263532 w 1174631"/>
              <a:gd name="connsiteY6" fmla="*/ 1333393 h 1809275"/>
              <a:gd name="connsiteX7" fmla="*/ 57367 w 1174631"/>
              <a:gd name="connsiteY7" fmla="*/ 651183 h 1809275"/>
              <a:gd name="connsiteX8" fmla="*/ 0 w 1174631"/>
              <a:gd name="connsiteY8" fmla="*/ 573641 h 180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631" h="1809275">
                <a:moveTo>
                  <a:pt x="712478" y="0"/>
                </a:moveTo>
                <a:cubicBezTo>
                  <a:pt x="1064161" y="445233"/>
                  <a:pt x="1223383" y="1010739"/>
                  <a:pt x="1161598" y="1570230"/>
                </a:cubicBezTo>
                <a:lnTo>
                  <a:pt x="1121504" y="1809275"/>
                </a:lnTo>
                <a:lnTo>
                  <a:pt x="1121499" y="1809275"/>
                </a:lnTo>
                <a:lnTo>
                  <a:pt x="232611" y="1604443"/>
                </a:lnTo>
                <a:lnTo>
                  <a:pt x="239007" y="1579301"/>
                </a:lnTo>
                <a:cubicBezTo>
                  <a:pt x="255087" y="1499871"/>
                  <a:pt x="263532" y="1417629"/>
                  <a:pt x="263532" y="1333393"/>
                </a:cubicBezTo>
                <a:cubicBezTo>
                  <a:pt x="263532" y="1080687"/>
                  <a:pt x="187529" y="845924"/>
                  <a:pt x="57367" y="651183"/>
                </a:cubicBezTo>
                <a:lnTo>
                  <a:pt x="0" y="57364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21139F6C-458F-0DDF-44E5-93DF219AB902}"/>
              </a:ext>
            </a:extLst>
          </p:cNvPr>
          <p:cNvSpPr txBox="1"/>
          <p:nvPr/>
        </p:nvSpPr>
        <p:spPr>
          <a:xfrm>
            <a:off x="88781" y="3139798"/>
            <a:ext cx="2319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N" b="1" dirty="0">
                <a:solidFill>
                  <a:srgbClr val="03A4A9"/>
                </a:solidFill>
                <a:latin typeface="Arial Rounded MT Bold" panose="020F0704030504030204" pitchFamily="34" charset="77"/>
              </a:rPr>
              <a:t>DAVID’s COFEA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B8538C3-9CCD-1FEB-F8E6-8310197765E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911" t="1199" r="2859" b="42909"/>
          <a:stretch/>
        </p:blipFill>
        <p:spPr>
          <a:xfrm>
            <a:off x="4597270" y="2472221"/>
            <a:ext cx="7594730" cy="44445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2B4879-DD8D-3454-E8FB-B8E06C9ECE14}"/>
              </a:ext>
            </a:extLst>
          </p:cNvPr>
          <p:cNvSpPr txBox="1"/>
          <p:nvPr/>
        </p:nvSpPr>
        <p:spPr>
          <a:xfrm>
            <a:off x="4597270" y="1913244"/>
            <a:ext cx="67462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03A4A9"/>
                </a:solidFill>
              </a:rPr>
              <a:t>Serving Canada Since 2008</a:t>
            </a:r>
            <a:endParaRPr lang="en-MN" sz="1600" dirty="0">
              <a:solidFill>
                <a:srgbClr val="03A4A9"/>
              </a:solidFill>
              <a:latin typeface="Chalkboard" panose="03050602040202020205" pitchFamily="66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FFD2A6-ED5B-5E1B-2B9B-F31C019065CA}"/>
              </a:ext>
            </a:extLst>
          </p:cNvPr>
          <p:cNvSpPr txBox="1"/>
          <p:nvPr/>
        </p:nvSpPr>
        <p:spPr>
          <a:xfrm>
            <a:off x="4597270" y="1205358"/>
            <a:ext cx="67462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N" sz="4000" b="1" dirty="0">
                <a:solidFill>
                  <a:srgbClr val="03A4A9"/>
                </a:solidFill>
                <a:latin typeface="Arial Rounded MT Bold" panose="020F0704030504030204" pitchFamily="34" charset="77"/>
              </a:rPr>
              <a:t>DAVID’s Tea</a:t>
            </a:r>
          </a:p>
        </p:txBody>
      </p:sp>
      <p:pic>
        <p:nvPicPr>
          <p:cNvPr id="18" name="Google Shape;70;p14">
            <a:extLst>
              <a:ext uri="{FF2B5EF4-FFF2-40B4-BE49-F238E27FC236}">
                <a16:creationId xmlns:a16="http://schemas.microsoft.com/office/drawing/2014/main" id="{C44BE13B-4903-5A41-9255-B2910F141F7E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7912" t="6342" r="7912" b="4705"/>
          <a:stretch/>
        </p:blipFill>
        <p:spPr>
          <a:xfrm>
            <a:off x="9064686" y="646381"/>
            <a:ext cx="2431224" cy="2449211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62964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 descr="Toronto Coffee Shop Print 1.0 Toronto Cafe Print Coffee Cup Print Coffee  Print Coffee Gift Cafe Print Toronto Print Canada Art - Etsy Canada">
            <a:extLst>
              <a:ext uri="{FF2B5EF4-FFF2-40B4-BE49-F238E27FC236}">
                <a16:creationId xmlns:a16="http://schemas.microsoft.com/office/drawing/2014/main" id="{D81D1287-F651-FD58-374F-43D7E9DFE9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922" t="18037" r="42025" b="17576"/>
          <a:stretch/>
        </p:blipFill>
        <p:spPr bwMode="auto">
          <a:xfrm>
            <a:off x="10083991" y="9927151"/>
            <a:ext cx="2108009" cy="441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Toronto Coffee Shop Print 1.0 Toronto Cafe Print Coffee Cup Print Coffee  Print Coffee Gift Cafe Print Toronto Print Canada Art - Etsy Canada">
            <a:extLst>
              <a:ext uri="{FF2B5EF4-FFF2-40B4-BE49-F238E27FC236}">
                <a16:creationId xmlns:a16="http://schemas.microsoft.com/office/drawing/2014/main" id="{5587734A-4E13-29BF-589B-477F6586D3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922" t="18037" r="32467" b="17576"/>
          <a:stretch/>
        </p:blipFill>
        <p:spPr bwMode="auto">
          <a:xfrm>
            <a:off x="4334889" y="9927151"/>
            <a:ext cx="2981997" cy="441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Toronto Coffee Shop Print 1.0 Toronto Cafe Print Coffee Cup Print Coffee  Print Coffee Gift Cafe Print Toronto Print Canada Art - Etsy Canada">
            <a:extLst>
              <a:ext uri="{FF2B5EF4-FFF2-40B4-BE49-F238E27FC236}">
                <a16:creationId xmlns:a16="http://schemas.microsoft.com/office/drawing/2014/main" id="{D06071FF-7AC7-1294-0126-D1D02ECF55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922" t="18037" r="32467" b="17576"/>
          <a:stretch/>
        </p:blipFill>
        <p:spPr bwMode="auto">
          <a:xfrm>
            <a:off x="7174766" y="8669196"/>
            <a:ext cx="2981997" cy="441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8D4E44A-3D3F-0F36-7B2C-4FA28A527A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8594" y="9393994"/>
            <a:ext cx="6007100" cy="5983072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21139F6C-458F-0DDF-44E5-93DF219AB902}"/>
              </a:ext>
            </a:extLst>
          </p:cNvPr>
          <p:cNvSpPr txBox="1"/>
          <p:nvPr/>
        </p:nvSpPr>
        <p:spPr>
          <a:xfrm>
            <a:off x="88781" y="3139798"/>
            <a:ext cx="2319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N" b="1" dirty="0">
                <a:solidFill>
                  <a:srgbClr val="03A4A9"/>
                </a:solidFill>
                <a:latin typeface="Arial Rounded MT Bold" panose="020F0704030504030204" pitchFamily="34" charset="77"/>
              </a:rPr>
              <a:t>DAVID’s COFEA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2B4879-DD8D-3454-E8FB-B8E06C9ECE14}"/>
              </a:ext>
            </a:extLst>
          </p:cNvPr>
          <p:cNvSpPr txBox="1"/>
          <p:nvPr/>
        </p:nvSpPr>
        <p:spPr>
          <a:xfrm>
            <a:off x="5575345" y="2504347"/>
            <a:ext cx="4881692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300" dirty="0">
                <a:solidFill>
                  <a:srgbClr val="03A4A9"/>
                </a:solidFill>
              </a:rPr>
              <a:t>To Energize the Vim and Vigorous Lives of the Modern Day Urbanite, Who Yearns For the Innovative, Sustainable and Sophisticated Blends of Canadian Approved Flavours at Superior Quality</a:t>
            </a:r>
            <a:endParaRPr lang="en-MN" sz="2300" dirty="0">
              <a:solidFill>
                <a:srgbClr val="03A4A9"/>
              </a:solidFill>
              <a:latin typeface="Chalkboard" panose="03050602040202020205" pitchFamily="66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FFD2A6-ED5B-5E1B-2B9B-F31C019065CA}"/>
              </a:ext>
            </a:extLst>
          </p:cNvPr>
          <p:cNvSpPr txBox="1"/>
          <p:nvPr/>
        </p:nvSpPr>
        <p:spPr>
          <a:xfrm>
            <a:off x="4597270" y="1205358"/>
            <a:ext cx="67462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N" sz="4000" b="1" dirty="0">
                <a:solidFill>
                  <a:srgbClr val="03A4A9"/>
                </a:solidFill>
                <a:latin typeface="Arial Rounded MT Bold" panose="020F0704030504030204" pitchFamily="34" charset="77"/>
              </a:rPr>
              <a:t>DAVID’s Coffea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1DCB51-6C8D-16EB-63B3-1A1C7ABC907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450" r="37613" b="8779"/>
          <a:stretch>
            <a:fillRect/>
          </a:stretch>
        </p:blipFill>
        <p:spPr>
          <a:xfrm rot="6672107">
            <a:off x="228650" y="4331801"/>
            <a:ext cx="1190909" cy="1770068"/>
          </a:xfrm>
          <a:custGeom>
            <a:avLst/>
            <a:gdLst>
              <a:gd name="connsiteX0" fmla="*/ 676090 w 1190909"/>
              <a:gd name="connsiteY0" fmla="*/ 0 h 1770068"/>
              <a:gd name="connsiteX1" fmla="*/ 730282 w 1190909"/>
              <a:gd name="connsiteY1" fmla="*/ 0 h 1770068"/>
              <a:gd name="connsiteX2" fmla="*/ 852310 w 1190909"/>
              <a:gd name="connsiteY2" fmla="*/ 168724 h 1770068"/>
              <a:gd name="connsiteX3" fmla="*/ 1142876 w 1190909"/>
              <a:gd name="connsiteY3" fmla="*/ 1770068 h 1770068"/>
              <a:gd name="connsiteX4" fmla="*/ 247007 w 1190909"/>
              <a:gd name="connsiteY4" fmla="*/ 1568743 h 1770068"/>
              <a:gd name="connsiteX5" fmla="*/ 259150 w 1190909"/>
              <a:gd name="connsiteY5" fmla="*/ 1512598 h 1770068"/>
              <a:gd name="connsiteX6" fmla="*/ 57739 w 1190909"/>
              <a:gd name="connsiteY6" fmla="*/ 619786 h 1770068"/>
              <a:gd name="connsiteX7" fmla="*/ 0 w 1190909"/>
              <a:gd name="connsiteY7" fmla="*/ 544705 h 1770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90909" h="1770068">
                <a:moveTo>
                  <a:pt x="676090" y="0"/>
                </a:moveTo>
                <a:lnTo>
                  <a:pt x="730282" y="0"/>
                </a:lnTo>
                <a:lnTo>
                  <a:pt x="852310" y="168724"/>
                </a:lnTo>
                <a:cubicBezTo>
                  <a:pt x="1155730" y="642222"/>
                  <a:pt x="1262650" y="1217828"/>
                  <a:pt x="1142876" y="1770068"/>
                </a:cubicBezTo>
                <a:lnTo>
                  <a:pt x="247007" y="1568743"/>
                </a:lnTo>
                <a:lnTo>
                  <a:pt x="259150" y="1512598"/>
                </a:lnTo>
                <a:cubicBezTo>
                  <a:pt x="310120" y="1204570"/>
                  <a:pt x="239933" y="882615"/>
                  <a:pt x="57739" y="619786"/>
                </a:cubicBezTo>
                <a:lnTo>
                  <a:pt x="0" y="544705"/>
                </a:lnTo>
                <a:close/>
              </a:path>
            </a:pathLst>
          </a:cu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5B4B95C-1465-2F54-9422-A3B61874247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3890" t="6465" r="37142" b="7352"/>
          <a:stretch>
            <a:fillRect/>
          </a:stretch>
        </p:blipFill>
        <p:spPr>
          <a:xfrm rot="8890875">
            <a:off x="-993013" y="3446641"/>
            <a:ext cx="1051621" cy="1837706"/>
          </a:xfrm>
          <a:custGeom>
            <a:avLst/>
            <a:gdLst>
              <a:gd name="connsiteX0" fmla="*/ 858485 w 1051621"/>
              <a:gd name="connsiteY0" fmla="*/ 0 h 1837706"/>
              <a:gd name="connsiteX1" fmla="*/ 820395 w 1051621"/>
              <a:gd name="connsiteY1" fmla="*/ 1837706 h 1837706"/>
              <a:gd name="connsiteX2" fmla="*/ 0 w 1051621"/>
              <a:gd name="connsiteY2" fmla="*/ 1425314 h 1837706"/>
              <a:gd name="connsiteX3" fmla="*/ 27345 w 1051621"/>
              <a:gd name="connsiteY3" fmla="*/ 1371991 h 1837706"/>
              <a:gd name="connsiteX4" fmla="*/ 132943 w 1051621"/>
              <a:gd name="connsiteY4" fmla="*/ 904194 h 1837706"/>
              <a:gd name="connsiteX5" fmla="*/ 46808 w 1051621"/>
              <a:gd name="connsiteY5" fmla="*/ 432425 h 1837706"/>
              <a:gd name="connsiteX6" fmla="*/ 21708 w 1051621"/>
              <a:gd name="connsiteY6" fmla="*/ 378042 h 1837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1621" h="1837706">
                <a:moveTo>
                  <a:pt x="858485" y="0"/>
                </a:moveTo>
                <a:cubicBezTo>
                  <a:pt x="1128758" y="586510"/>
                  <a:pt x="1114738" y="1262898"/>
                  <a:pt x="820395" y="1837706"/>
                </a:cubicBezTo>
                <a:lnTo>
                  <a:pt x="0" y="1425314"/>
                </a:lnTo>
                <a:lnTo>
                  <a:pt x="27345" y="1371991"/>
                </a:lnTo>
                <a:cubicBezTo>
                  <a:pt x="92067" y="1228877"/>
                  <a:pt x="129491" y="1070833"/>
                  <a:pt x="132943" y="904194"/>
                </a:cubicBezTo>
                <a:cubicBezTo>
                  <a:pt x="136395" y="737555"/>
                  <a:pt x="105548" y="578096"/>
                  <a:pt x="46808" y="432425"/>
                </a:cubicBezTo>
                <a:lnTo>
                  <a:pt x="21708" y="378042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52C525-EBE1-639A-67DB-F327B645EA1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0650" r="20650"/>
          <a:stretch/>
        </p:blipFill>
        <p:spPr>
          <a:xfrm rot="12388887">
            <a:off x="-1154550" y="2021669"/>
            <a:ext cx="1088229" cy="1840701"/>
          </a:xfrm>
          <a:custGeom>
            <a:avLst/>
            <a:gdLst>
              <a:gd name="connsiteX0" fmla="*/ 781959 w 1088229"/>
              <a:gd name="connsiteY0" fmla="*/ 0 h 1840701"/>
              <a:gd name="connsiteX1" fmla="*/ 956544 w 1088229"/>
              <a:gd name="connsiteY1" fmla="*/ 1840701 h 1840701"/>
              <a:gd name="connsiteX2" fmla="*/ 98878 w 1088229"/>
              <a:gd name="connsiteY2" fmla="*/ 1530061 h 1840701"/>
              <a:gd name="connsiteX3" fmla="*/ 129111 w 1088229"/>
              <a:gd name="connsiteY3" fmla="*/ 1440299 h 1840701"/>
              <a:gd name="connsiteX4" fmla="*/ 29715 w 1088229"/>
              <a:gd name="connsiteY4" fmla="*/ 530464 h 1840701"/>
              <a:gd name="connsiteX5" fmla="*/ 0 w 1088229"/>
              <a:gd name="connsiteY5" fmla="*/ 481304 h 1840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8229" h="1840701">
                <a:moveTo>
                  <a:pt x="781959" y="0"/>
                </a:moveTo>
                <a:cubicBezTo>
                  <a:pt x="1116353" y="552491"/>
                  <a:pt x="1180612" y="1229985"/>
                  <a:pt x="956544" y="1840701"/>
                </a:cubicBezTo>
                <a:lnTo>
                  <a:pt x="98878" y="1530061"/>
                </a:lnTo>
                <a:lnTo>
                  <a:pt x="129111" y="1440299"/>
                </a:lnTo>
                <a:cubicBezTo>
                  <a:pt x="216093" y="1132553"/>
                  <a:pt x="177940" y="805253"/>
                  <a:pt x="29715" y="530464"/>
                </a:cubicBezTo>
                <a:lnTo>
                  <a:pt x="0" y="481304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CF79460-9702-111B-0C4D-E63B8605C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 l="19275" r="19275"/>
          <a:stretch/>
        </p:blipFill>
        <p:spPr bwMode="auto">
          <a:xfrm rot="15692531">
            <a:off x="-126948" y="1010786"/>
            <a:ext cx="1134221" cy="1829839"/>
          </a:xfrm>
          <a:custGeom>
            <a:avLst/>
            <a:gdLst>
              <a:gd name="connsiteX0" fmla="*/ 745842 w 1134221"/>
              <a:gd name="connsiteY0" fmla="*/ 0 h 1829839"/>
              <a:gd name="connsiteX1" fmla="*/ 1049933 w 1134221"/>
              <a:gd name="connsiteY1" fmla="*/ 1829839 h 1829839"/>
              <a:gd name="connsiteX2" fmla="*/ 173642 w 1134221"/>
              <a:gd name="connsiteY2" fmla="*/ 1567530 h 1829839"/>
              <a:gd name="connsiteX3" fmla="*/ 197500 w 1134221"/>
              <a:gd name="connsiteY3" fmla="*/ 1474071 h 1829839"/>
              <a:gd name="connsiteX4" fmla="*/ 130935 w 1134221"/>
              <a:gd name="connsiteY4" fmla="*/ 764505 h 1829839"/>
              <a:gd name="connsiteX5" fmla="*/ 15412 w 1134221"/>
              <a:gd name="connsiteY5" fmla="*/ 546041 h 1829839"/>
              <a:gd name="connsiteX6" fmla="*/ 0 w 1134221"/>
              <a:gd name="connsiteY6" fmla="*/ 525173 h 182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4221" h="1829839">
                <a:moveTo>
                  <a:pt x="745842" y="0"/>
                </a:moveTo>
                <a:cubicBezTo>
                  <a:pt x="1118157" y="533443"/>
                  <a:pt x="1230081" y="1206939"/>
                  <a:pt x="1049933" y="1829839"/>
                </a:cubicBezTo>
                <a:lnTo>
                  <a:pt x="173642" y="1567530"/>
                </a:lnTo>
                <a:lnTo>
                  <a:pt x="197500" y="1474071"/>
                </a:lnTo>
                <a:cubicBezTo>
                  <a:pt x="244535" y="1244607"/>
                  <a:pt x="226312" y="998521"/>
                  <a:pt x="130935" y="764505"/>
                </a:cubicBezTo>
                <a:cubicBezTo>
                  <a:pt x="99142" y="686499"/>
                  <a:pt x="60282" y="613527"/>
                  <a:pt x="15412" y="546041"/>
                </a:cubicBezTo>
                <a:lnTo>
                  <a:pt x="0" y="5251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white ceramic mug with coffee on black and white textile">
            <a:extLst>
              <a:ext uri="{FF2B5EF4-FFF2-40B4-BE49-F238E27FC236}">
                <a16:creationId xmlns:a16="http://schemas.microsoft.com/office/drawing/2014/main" id="{D2705E89-CE11-0943-FB3E-8FC118E85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4" t="339" r="50719" b="2668"/>
          <a:stretch>
            <a:fillRect/>
          </a:stretch>
        </p:blipFill>
        <p:spPr bwMode="auto">
          <a:xfrm rot="18279980">
            <a:off x="1446651" y="1166828"/>
            <a:ext cx="1050489" cy="1841062"/>
          </a:xfrm>
          <a:custGeom>
            <a:avLst/>
            <a:gdLst>
              <a:gd name="connsiteX0" fmla="*/ 818891 w 1050489"/>
              <a:gd name="connsiteY0" fmla="*/ 0 h 1841062"/>
              <a:gd name="connsiteX1" fmla="*/ 858339 w 1050489"/>
              <a:gd name="connsiteY1" fmla="*/ 1841062 h 1841062"/>
              <a:gd name="connsiteX2" fmla="*/ 23952 w 1050489"/>
              <a:gd name="connsiteY2" fmla="*/ 1457258 h 1841062"/>
              <a:gd name="connsiteX3" fmla="*/ 9824 w 1050489"/>
              <a:gd name="connsiteY3" fmla="*/ 425430 h 1841062"/>
              <a:gd name="connsiteX4" fmla="*/ 0 w 1050489"/>
              <a:gd name="connsiteY4" fmla="*/ 407564 h 1841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0489" h="1841062">
                <a:moveTo>
                  <a:pt x="818891" y="0"/>
                </a:moveTo>
                <a:cubicBezTo>
                  <a:pt x="1113208" y="577785"/>
                  <a:pt x="1127728" y="1255413"/>
                  <a:pt x="858339" y="1841062"/>
                </a:cubicBezTo>
                <a:lnTo>
                  <a:pt x="23952" y="1457258"/>
                </a:lnTo>
                <a:cubicBezTo>
                  <a:pt x="180670" y="1116555"/>
                  <a:pt x="163663" y="739905"/>
                  <a:pt x="9824" y="425430"/>
                </a:cubicBezTo>
                <a:lnTo>
                  <a:pt x="0" y="40756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bunch of chocolate cookies on a blue surface">
            <a:extLst>
              <a:ext uri="{FF2B5EF4-FFF2-40B4-BE49-F238E27FC236}">
                <a16:creationId xmlns:a16="http://schemas.microsoft.com/office/drawing/2014/main" id="{823FAF8D-61E0-B334-D3B8-B12171CC6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16" t="2946" r="24570" b="12868"/>
          <a:stretch>
            <a:fillRect/>
          </a:stretch>
        </p:blipFill>
        <p:spPr bwMode="auto">
          <a:xfrm rot="42434">
            <a:off x="2555980" y="2121806"/>
            <a:ext cx="1380566" cy="2319932"/>
          </a:xfrm>
          <a:custGeom>
            <a:avLst/>
            <a:gdLst>
              <a:gd name="connsiteX0" fmla="*/ 784431 w 1090966"/>
              <a:gd name="connsiteY0" fmla="*/ 0 h 1833282"/>
              <a:gd name="connsiteX1" fmla="*/ 958055 w 1090966"/>
              <a:gd name="connsiteY1" fmla="*/ 1833282 h 1833282"/>
              <a:gd name="connsiteX2" fmla="*/ 97543 w 1090966"/>
              <a:gd name="connsiteY2" fmla="*/ 1523106 h 1833282"/>
              <a:gd name="connsiteX3" fmla="*/ 105236 w 1090966"/>
              <a:gd name="connsiteY3" fmla="*/ 1504224 h 1833282"/>
              <a:gd name="connsiteX4" fmla="*/ 0 w 1090966"/>
              <a:gd name="connsiteY4" fmla="*/ 477678 h 1833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0966" h="1833282">
                <a:moveTo>
                  <a:pt x="784431" y="0"/>
                </a:moveTo>
                <a:cubicBezTo>
                  <a:pt x="1119709" y="550585"/>
                  <a:pt x="1183614" y="1225349"/>
                  <a:pt x="958055" y="1833282"/>
                </a:cubicBezTo>
                <a:lnTo>
                  <a:pt x="97543" y="1523106"/>
                </a:lnTo>
                <a:lnTo>
                  <a:pt x="105236" y="1504224"/>
                </a:lnTo>
                <a:cubicBezTo>
                  <a:pt x="221693" y="1174073"/>
                  <a:pt x="195050" y="797983"/>
                  <a:pt x="0" y="47767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david's tea - summer collection — la famille — strategy — brand">
            <a:extLst>
              <a:ext uri="{FF2B5EF4-FFF2-40B4-BE49-F238E27FC236}">
                <a16:creationId xmlns:a16="http://schemas.microsoft.com/office/drawing/2014/main" id="{29570E01-DE2E-4987-B854-305B70C50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5" r="33107"/>
          <a:stretch>
            <a:fillRect/>
          </a:stretch>
        </p:blipFill>
        <p:spPr bwMode="auto">
          <a:xfrm rot="3562078">
            <a:off x="1655645" y="3788324"/>
            <a:ext cx="1174631" cy="1809275"/>
          </a:xfrm>
          <a:custGeom>
            <a:avLst/>
            <a:gdLst>
              <a:gd name="connsiteX0" fmla="*/ 712478 w 1174631"/>
              <a:gd name="connsiteY0" fmla="*/ 0 h 1809275"/>
              <a:gd name="connsiteX1" fmla="*/ 1161598 w 1174631"/>
              <a:gd name="connsiteY1" fmla="*/ 1570230 h 1809275"/>
              <a:gd name="connsiteX2" fmla="*/ 1121504 w 1174631"/>
              <a:gd name="connsiteY2" fmla="*/ 1809275 h 1809275"/>
              <a:gd name="connsiteX3" fmla="*/ 1121499 w 1174631"/>
              <a:gd name="connsiteY3" fmla="*/ 1809275 h 1809275"/>
              <a:gd name="connsiteX4" fmla="*/ 232611 w 1174631"/>
              <a:gd name="connsiteY4" fmla="*/ 1604443 h 1809275"/>
              <a:gd name="connsiteX5" fmla="*/ 239007 w 1174631"/>
              <a:gd name="connsiteY5" fmla="*/ 1579301 h 1809275"/>
              <a:gd name="connsiteX6" fmla="*/ 263532 w 1174631"/>
              <a:gd name="connsiteY6" fmla="*/ 1333393 h 1809275"/>
              <a:gd name="connsiteX7" fmla="*/ 57367 w 1174631"/>
              <a:gd name="connsiteY7" fmla="*/ 651183 h 1809275"/>
              <a:gd name="connsiteX8" fmla="*/ 0 w 1174631"/>
              <a:gd name="connsiteY8" fmla="*/ 573641 h 180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631" h="1809275">
                <a:moveTo>
                  <a:pt x="712478" y="0"/>
                </a:moveTo>
                <a:cubicBezTo>
                  <a:pt x="1064161" y="445233"/>
                  <a:pt x="1223383" y="1010739"/>
                  <a:pt x="1161598" y="1570230"/>
                </a:cubicBezTo>
                <a:lnTo>
                  <a:pt x="1121504" y="1809275"/>
                </a:lnTo>
                <a:lnTo>
                  <a:pt x="1121499" y="1809275"/>
                </a:lnTo>
                <a:lnTo>
                  <a:pt x="232611" y="1604443"/>
                </a:lnTo>
                <a:lnTo>
                  <a:pt x="239007" y="1579301"/>
                </a:lnTo>
                <a:cubicBezTo>
                  <a:pt x="255087" y="1499871"/>
                  <a:pt x="263532" y="1417629"/>
                  <a:pt x="263532" y="1333393"/>
                </a:cubicBezTo>
                <a:cubicBezTo>
                  <a:pt x="263532" y="1080687"/>
                  <a:pt x="187529" y="845924"/>
                  <a:pt x="57367" y="651183"/>
                </a:cubicBezTo>
                <a:lnTo>
                  <a:pt x="0" y="57364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1524401-7060-BDC6-96C8-B99253E528F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642179">
            <a:off x="3227553" y="4864976"/>
            <a:ext cx="2605726" cy="17774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C1DBE6F-5CB7-2A53-946D-15B3DA67777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9521642">
            <a:off x="5262779" y="6250289"/>
            <a:ext cx="1666441" cy="113671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B37CA96-81A4-04A4-A6C5-CF36CA4827B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92407" y="5652642"/>
            <a:ext cx="2605726" cy="177741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92CC594-94CF-C154-DB3D-6BDB05E8F9D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4872961">
            <a:off x="6689213" y="5313690"/>
            <a:ext cx="2427848" cy="165608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8F8AD95-F8AF-B552-D6CB-BEEFC42E79A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8863166">
            <a:off x="5409453" y="4725154"/>
            <a:ext cx="1539877" cy="10503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A86CC47-7169-B399-DECE-653387C5FA9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2339637">
            <a:off x="9019372" y="5139038"/>
            <a:ext cx="994037" cy="67805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1FC9B65-2558-A008-E30C-416E3EDCD0D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9192676">
            <a:off x="10808825" y="3208112"/>
            <a:ext cx="2605726" cy="177741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639E0C1-ACA8-A880-09F0-EDD22963A22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642179">
            <a:off x="10889136" y="218715"/>
            <a:ext cx="2605726" cy="177741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F7B5767-1FF5-5563-77D4-9D7C4F372E9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4845112">
            <a:off x="10298687" y="1579081"/>
            <a:ext cx="1114112" cy="75995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0A02644-1F86-9F0D-0347-B746ED29DCA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642179">
            <a:off x="10689869" y="2278511"/>
            <a:ext cx="1482590" cy="101130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7ED1136-1D36-AA18-4852-3BA6FD15BEE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9746406">
            <a:off x="11504942" y="5446146"/>
            <a:ext cx="810593" cy="55292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F769B01-45D2-F895-3992-FA97C506C18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371497">
            <a:off x="10060066" y="4003596"/>
            <a:ext cx="1441574" cy="98332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46EADB8-1426-91EA-D0BA-EE16B989520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870106">
            <a:off x="7333213" y="4471938"/>
            <a:ext cx="1139852" cy="777515"/>
          </a:xfrm>
          <a:prstGeom prst="rect">
            <a:avLst/>
          </a:prstGeom>
        </p:spPr>
      </p:pic>
      <p:pic>
        <p:nvPicPr>
          <p:cNvPr id="41" name="Google Shape;70;p14">
            <a:extLst>
              <a:ext uri="{FF2B5EF4-FFF2-40B4-BE49-F238E27FC236}">
                <a16:creationId xmlns:a16="http://schemas.microsoft.com/office/drawing/2014/main" id="{C25AE1C7-DD25-B64E-2F59-1CCFDD5131C2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 l="7912" t="6342" r="7912" b="4705"/>
          <a:stretch/>
        </p:blipFill>
        <p:spPr>
          <a:xfrm rot="2667637">
            <a:off x="8999940" y="-6538824"/>
            <a:ext cx="2431224" cy="2449211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03449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>
            <a:extLst>
              <a:ext uri="{FF2B5EF4-FFF2-40B4-BE49-F238E27FC236}">
                <a16:creationId xmlns:a16="http://schemas.microsoft.com/office/drawing/2014/main" id="{92F238DA-233A-504E-2E53-F96EEBC2A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925" y="8199857"/>
            <a:ext cx="3025604" cy="2999521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D1335D88-40D3-1C1E-0734-E2DE0ADDB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7491" y="8165957"/>
            <a:ext cx="3025603" cy="3034607"/>
          </a:xfrm>
          <a:prstGeom prst="rect">
            <a:avLst/>
          </a:prstGeom>
        </p:spPr>
      </p:pic>
      <p:pic>
        <p:nvPicPr>
          <p:cNvPr id="61" name="Picture 2" descr="Toronto Coffee Shop Print 1.0 Toronto Cafe Print Coffee Cup Print Coffee  Print Coffee Gift Cafe Print Toronto Print Canada Art - Etsy Canada">
            <a:extLst>
              <a:ext uri="{FF2B5EF4-FFF2-40B4-BE49-F238E27FC236}">
                <a16:creationId xmlns:a16="http://schemas.microsoft.com/office/drawing/2014/main" id="{D1F35AD5-3350-4402-8ED9-7A55D5E32D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922" t="18037" r="42025" b="17576"/>
          <a:stretch/>
        </p:blipFill>
        <p:spPr bwMode="auto">
          <a:xfrm>
            <a:off x="10140293" y="2510007"/>
            <a:ext cx="2108009" cy="441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Toronto Coffee Shop Print 1.0 Toronto Cafe Print Coffee Cup Print Coffee  Print Coffee Gift Cafe Print Toronto Print Canada Art - Etsy Canada">
            <a:extLst>
              <a:ext uri="{FF2B5EF4-FFF2-40B4-BE49-F238E27FC236}">
                <a16:creationId xmlns:a16="http://schemas.microsoft.com/office/drawing/2014/main" id="{03ACF4B2-98DE-2378-6E4D-D656CDA0F2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922" t="18037" r="32467" b="17576"/>
          <a:stretch/>
        </p:blipFill>
        <p:spPr bwMode="auto">
          <a:xfrm>
            <a:off x="4349990" y="2442360"/>
            <a:ext cx="2981997" cy="441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Toronto Coffee Shop Print 1.0 Toronto Cafe Print Coffee Cup Print Coffee  Print Coffee Gift Cafe Print Toronto Print Canada Art - Etsy Canada">
            <a:extLst>
              <a:ext uri="{FF2B5EF4-FFF2-40B4-BE49-F238E27FC236}">
                <a16:creationId xmlns:a16="http://schemas.microsoft.com/office/drawing/2014/main" id="{05A1E48D-BFEC-5FA2-0FD8-38CC2EB739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922" t="18037" r="32467" b="17576"/>
          <a:stretch/>
        </p:blipFill>
        <p:spPr bwMode="auto">
          <a:xfrm>
            <a:off x="7174766" y="2510007"/>
            <a:ext cx="2981997" cy="441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21139F6C-458F-0DDF-44E5-93DF219AB902}"/>
              </a:ext>
            </a:extLst>
          </p:cNvPr>
          <p:cNvSpPr txBox="1"/>
          <p:nvPr/>
        </p:nvSpPr>
        <p:spPr>
          <a:xfrm>
            <a:off x="88781" y="3139798"/>
            <a:ext cx="2319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N" b="1" dirty="0">
                <a:solidFill>
                  <a:srgbClr val="03A4A9"/>
                </a:solidFill>
                <a:latin typeface="Arial Rounded MT Bold" panose="020F0704030504030204" pitchFamily="34" charset="77"/>
              </a:rPr>
              <a:t>DAVID’s COFEA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2B4879-DD8D-3454-E8FB-B8E06C9ECE14}"/>
              </a:ext>
            </a:extLst>
          </p:cNvPr>
          <p:cNvSpPr txBox="1"/>
          <p:nvPr/>
        </p:nvSpPr>
        <p:spPr>
          <a:xfrm>
            <a:off x="4768594" y="2087359"/>
            <a:ext cx="4881692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MN" sz="2300" dirty="0">
                <a:solidFill>
                  <a:srgbClr val="03A4A9"/>
                </a:solidFill>
                <a:latin typeface="Chalkboard" panose="03050602040202020205" pitchFamily="66" charset="77"/>
              </a:rPr>
              <a:t>competiton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FFD2A6-ED5B-5E1B-2B9B-F31C019065CA}"/>
              </a:ext>
            </a:extLst>
          </p:cNvPr>
          <p:cNvSpPr txBox="1"/>
          <p:nvPr/>
        </p:nvSpPr>
        <p:spPr>
          <a:xfrm>
            <a:off x="4597270" y="1205358"/>
            <a:ext cx="67462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N" sz="4000" b="1" dirty="0">
                <a:solidFill>
                  <a:srgbClr val="03A4A9"/>
                </a:solidFill>
                <a:latin typeface="Arial Rounded MT Bold" panose="020F0704030504030204" pitchFamily="34" charset="77"/>
              </a:rPr>
              <a:t>Generic coffee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5772BCDD-F51A-221E-E403-B72DE1AE894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450" r="37613" b="8779"/>
          <a:stretch>
            <a:fillRect/>
          </a:stretch>
        </p:blipFill>
        <p:spPr>
          <a:xfrm rot="9937046">
            <a:off x="-1057839" y="3525208"/>
            <a:ext cx="1190909" cy="1770068"/>
          </a:xfrm>
          <a:custGeom>
            <a:avLst/>
            <a:gdLst>
              <a:gd name="connsiteX0" fmla="*/ 676090 w 1190909"/>
              <a:gd name="connsiteY0" fmla="*/ 0 h 1770068"/>
              <a:gd name="connsiteX1" fmla="*/ 730282 w 1190909"/>
              <a:gd name="connsiteY1" fmla="*/ 0 h 1770068"/>
              <a:gd name="connsiteX2" fmla="*/ 852310 w 1190909"/>
              <a:gd name="connsiteY2" fmla="*/ 168724 h 1770068"/>
              <a:gd name="connsiteX3" fmla="*/ 1142876 w 1190909"/>
              <a:gd name="connsiteY3" fmla="*/ 1770068 h 1770068"/>
              <a:gd name="connsiteX4" fmla="*/ 247007 w 1190909"/>
              <a:gd name="connsiteY4" fmla="*/ 1568743 h 1770068"/>
              <a:gd name="connsiteX5" fmla="*/ 259150 w 1190909"/>
              <a:gd name="connsiteY5" fmla="*/ 1512598 h 1770068"/>
              <a:gd name="connsiteX6" fmla="*/ 57739 w 1190909"/>
              <a:gd name="connsiteY6" fmla="*/ 619786 h 1770068"/>
              <a:gd name="connsiteX7" fmla="*/ 0 w 1190909"/>
              <a:gd name="connsiteY7" fmla="*/ 544705 h 1770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90909" h="1770068">
                <a:moveTo>
                  <a:pt x="676090" y="0"/>
                </a:moveTo>
                <a:lnTo>
                  <a:pt x="730282" y="0"/>
                </a:lnTo>
                <a:lnTo>
                  <a:pt x="852310" y="168724"/>
                </a:lnTo>
                <a:cubicBezTo>
                  <a:pt x="1155730" y="642222"/>
                  <a:pt x="1262650" y="1217828"/>
                  <a:pt x="1142876" y="1770068"/>
                </a:cubicBezTo>
                <a:lnTo>
                  <a:pt x="247007" y="1568743"/>
                </a:lnTo>
                <a:lnTo>
                  <a:pt x="259150" y="1512598"/>
                </a:lnTo>
                <a:cubicBezTo>
                  <a:pt x="310120" y="1204570"/>
                  <a:pt x="239933" y="882615"/>
                  <a:pt x="57739" y="619786"/>
                </a:cubicBezTo>
                <a:lnTo>
                  <a:pt x="0" y="544705"/>
                </a:lnTo>
                <a:close/>
              </a:path>
            </a:pathLst>
          </a:cu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C8DACF06-507B-95DC-4302-9E204A716FC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890" t="6465" r="37142" b="7352"/>
          <a:stretch>
            <a:fillRect/>
          </a:stretch>
        </p:blipFill>
        <p:spPr>
          <a:xfrm rot="12155814">
            <a:off x="-1047247" y="1945825"/>
            <a:ext cx="1051621" cy="1837706"/>
          </a:xfrm>
          <a:custGeom>
            <a:avLst/>
            <a:gdLst>
              <a:gd name="connsiteX0" fmla="*/ 858485 w 1051621"/>
              <a:gd name="connsiteY0" fmla="*/ 0 h 1837706"/>
              <a:gd name="connsiteX1" fmla="*/ 820395 w 1051621"/>
              <a:gd name="connsiteY1" fmla="*/ 1837706 h 1837706"/>
              <a:gd name="connsiteX2" fmla="*/ 0 w 1051621"/>
              <a:gd name="connsiteY2" fmla="*/ 1425314 h 1837706"/>
              <a:gd name="connsiteX3" fmla="*/ 27345 w 1051621"/>
              <a:gd name="connsiteY3" fmla="*/ 1371991 h 1837706"/>
              <a:gd name="connsiteX4" fmla="*/ 132943 w 1051621"/>
              <a:gd name="connsiteY4" fmla="*/ 904194 h 1837706"/>
              <a:gd name="connsiteX5" fmla="*/ 46808 w 1051621"/>
              <a:gd name="connsiteY5" fmla="*/ 432425 h 1837706"/>
              <a:gd name="connsiteX6" fmla="*/ 21708 w 1051621"/>
              <a:gd name="connsiteY6" fmla="*/ 378042 h 1837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1621" h="1837706">
                <a:moveTo>
                  <a:pt x="858485" y="0"/>
                </a:moveTo>
                <a:cubicBezTo>
                  <a:pt x="1128758" y="586510"/>
                  <a:pt x="1114738" y="1262898"/>
                  <a:pt x="820395" y="1837706"/>
                </a:cubicBezTo>
                <a:lnTo>
                  <a:pt x="0" y="1425314"/>
                </a:lnTo>
                <a:lnTo>
                  <a:pt x="27345" y="1371991"/>
                </a:lnTo>
                <a:cubicBezTo>
                  <a:pt x="92067" y="1228877"/>
                  <a:pt x="129491" y="1070833"/>
                  <a:pt x="132943" y="904194"/>
                </a:cubicBezTo>
                <a:cubicBezTo>
                  <a:pt x="136395" y="737555"/>
                  <a:pt x="105548" y="578096"/>
                  <a:pt x="46808" y="432425"/>
                </a:cubicBezTo>
                <a:lnTo>
                  <a:pt x="21708" y="378042"/>
                </a:lnTo>
                <a:close/>
              </a:path>
            </a:pathLst>
          </a:cu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BA316059-13A1-F515-704B-5D5C34EEE4B8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0650" r="20650"/>
          <a:stretch/>
        </p:blipFill>
        <p:spPr>
          <a:xfrm rot="15653826">
            <a:off x="8757" y="999521"/>
            <a:ext cx="1088229" cy="1840701"/>
          </a:xfrm>
          <a:custGeom>
            <a:avLst/>
            <a:gdLst>
              <a:gd name="connsiteX0" fmla="*/ 781959 w 1088229"/>
              <a:gd name="connsiteY0" fmla="*/ 0 h 1840701"/>
              <a:gd name="connsiteX1" fmla="*/ 956544 w 1088229"/>
              <a:gd name="connsiteY1" fmla="*/ 1840701 h 1840701"/>
              <a:gd name="connsiteX2" fmla="*/ 98878 w 1088229"/>
              <a:gd name="connsiteY2" fmla="*/ 1530061 h 1840701"/>
              <a:gd name="connsiteX3" fmla="*/ 129111 w 1088229"/>
              <a:gd name="connsiteY3" fmla="*/ 1440299 h 1840701"/>
              <a:gd name="connsiteX4" fmla="*/ 29715 w 1088229"/>
              <a:gd name="connsiteY4" fmla="*/ 530464 h 1840701"/>
              <a:gd name="connsiteX5" fmla="*/ 0 w 1088229"/>
              <a:gd name="connsiteY5" fmla="*/ 481304 h 1840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8229" h="1840701">
                <a:moveTo>
                  <a:pt x="781959" y="0"/>
                </a:moveTo>
                <a:cubicBezTo>
                  <a:pt x="1116353" y="552491"/>
                  <a:pt x="1180612" y="1229985"/>
                  <a:pt x="956544" y="1840701"/>
                </a:cubicBezTo>
                <a:lnTo>
                  <a:pt x="98878" y="1530061"/>
                </a:lnTo>
                <a:lnTo>
                  <a:pt x="129111" y="1440299"/>
                </a:lnTo>
                <a:cubicBezTo>
                  <a:pt x="216093" y="1132553"/>
                  <a:pt x="177940" y="805253"/>
                  <a:pt x="29715" y="530464"/>
                </a:cubicBezTo>
                <a:lnTo>
                  <a:pt x="0" y="481304"/>
                </a:lnTo>
                <a:close/>
              </a:path>
            </a:pathLst>
          </a:cu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0FB1BBB5-DD00-116A-0D6F-F9AA70394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9275" r="19275"/>
          <a:stretch/>
        </p:blipFill>
        <p:spPr bwMode="auto">
          <a:xfrm rot="18957470">
            <a:off x="1423632" y="1267967"/>
            <a:ext cx="1134221" cy="1829839"/>
          </a:xfrm>
          <a:custGeom>
            <a:avLst/>
            <a:gdLst>
              <a:gd name="connsiteX0" fmla="*/ 745842 w 1134221"/>
              <a:gd name="connsiteY0" fmla="*/ 0 h 1829839"/>
              <a:gd name="connsiteX1" fmla="*/ 1049933 w 1134221"/>
              <a:gd name="connsiteY1" fmla="*/ 1829839 h 1829839"/>
              <a:gd name="connsiteX2" fmla="*/ 173642 w 1134221"/>
              <a:gd name="connsiteY2" fmla="*/ 1567530 h 1829839"/>
              <a:gd name="connsiteX3" fmla="*/ 197500 w 1134221"/>
              <a:gd name="connsiteY3" fmla="*/ 1474071 h 1829839"/>
              <a:gd name="connsiteX4" fmla="*/ 130935 w 1134221"/>
              <a:gd name="connsiteY4" fmla="*/ 764505 h 1829839"/>
              <a:gd name="connsiteX5" fmla="*/ 15412 w 1134221"/>
              <a:gd name="connsiteY5" fmla="*/ 546041 h 1829839"/>
              <a:gd name="connsiteX6" fmla="*/ 0 w 1134221"/>
              <a:gd name="connsiteY6" fmla="*/ 525173 h 182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4221" h="1829839">
                <a:moveTo>
                  <a:pt x="745842" y="0"/>
                </a:moveTo>
                <a:cubicBezTo>
                  <a:pt x="1118157" y="533443"/>
                  <a:pt x="1230081" y="1206939"/>
                  <a:pt x="1049933" y="1829839"/>
                </a:cubicBezTo>
                <a:lnTo>
                  <a:pt x="173642" y="1567530"/>
                </a:lnTo>
                <a:lnTo>
                  <a:pt x="197500" y="1474071"/>
                </a:lnTo>
                <a:cubicBezTo>
                  <a:pt x="244535" y="1244607"/>
                  <a:pt x="226312" y="998521"/>
                  <a:pt x="130935" y="764505"/>
                </a:cubicBezTo>
                <a:cubicBezTo>
                  <a:pt x="99142" y="686499"/>
                  <a:pt x="60282" y="613527"/>
                  <a:pt x="15412" y="546041"/>
                </a:cubicBezTo>
                <a:lnTo>
                  <a:pt x="0" y="5251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 descr="white ceramic mug with coffee on black and white textile">
            <a:extLst>
              <a:ext uri="{FF2B5EF4-FFF2-40B4-BE49-F238E27FC236}">
                <a16:creationId xmlns:a16="http://schemas.microsoft.com/office/drawing/2014/main" id="{6CE33FC3-6CC6-D43D-2034-D4F20FFB9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4" t="339" r="50719" b="2668"/>
          <a:stretch>
            <a:fillRect/>
          </a:stretch>
        </p:blipFill>
        <p:spPr bwMode="auto">
          <a:xfrm rot="21544919">
            <a:off x="2663642" y="2194403"/>
            <a:ext cx="1458229" cy="2555657"/>
          </a:xfrm>
          <a:custGeom>
            <a:avLst/>
            <a:gdLst>
              <a:gd name="connsiteX0" fmla="*/ 818891 w 1050489"/>
              <a:gd name="connsiteY0" fmla="*/ 0 h 1841062"/>
              <a:gd name="connsiteX1" fmla="*/ 858339 w 1050489"/>
              <a:gd name="connsiteY1" fmla="*/ 1841062 h 1841062"/>
              <a:gd name="connsiteX2" fmla="*/ 23952 w 1050489"/>
              <a:gd name="connsiteY2" fmla="*/ 1457258 h 1841062"/>
              <a:gd name="connsiteX3" fmla="*/ 9824 w 1050489"/>
              <a:gd name="connsiteY3" fmla="*/ 425430 h 1841062"/>
              <a:gd name="connsiteX4" fmla="*/ 0 w 1050489"/>
              <a:gd name="connsiteY4" fmla="*/ 407564 h 1841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0489" h="1841062">
                <a:moveTo>
                  <a:pt x="818891" y="0"/>
                </a:moveTo>
                <a:cubicBezTo>
                  <a:pt x="1113208" y="577785"/>
                  <a:pt x="1127728" y="1255413"/>
                  <a:pt x="858339" y="1841062"/>
                </a:cubicBezTo>
                <a:lnTo>
                  <a:pt x="23952" y="1457258"/>
                </a:lnTo>
                <a:cubicBezTo>
                  <a:pt x="180670" y="1116555"/>
                  <a:pt x="163663" y="739905"/>
                  <a:pt x="9824" y="425430"/>
                </a:cubicBezTo>
                <a:lnTo>
                  <a:pt x="0" y="40756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 descr="a bunch of chocolate cookies on a blue surface">
            <a:extLst>
              <a:ext uri="{FF2B5EF4-FFF2-40B4-BE49-F238E27FC236}">
                <a16:creationId xmlns:a16="http://schemas.microsoft.com/office/drawing/2014/main" id="{0F811185-0A82-B737-24CA-8D875E972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16" t="2946" r="24570" b="12868"/>
          <a:stretch>
            <a:fillRect/>
          </a:stretch>
        </p:blipFill>
        <p:spPr bwMode="auto">
          <a:xfrm rot="3307373">
            <a:off x="1617683" y="3932770"/>
            <a:ext cx="1090966" cy="1833282"/>
          </a:xfrm>
          <a:custGeom>
            <a:avLst/>
            <a:gdLst>
              <a:gd name="connsiteX0" fmla="*/ 784431 w 1090966"/>
              <a:gd name="connsiteY0" fmla="*/ 0 h 1833282"/>
              <a:gd name="connsiteX1" fmla="*/ 958055 w 1090966"/>
              <a:gd name="connsiteY1" fmla="*/ 1833282 h 1833282"/>
              <a:gd name="connsiteX2" fmla="*/ 97543 w 1090966"/>
              <a:gd name="connsiteY2" fmla="*/ 1523106 h 1833282"/>
              <a:gd name="connsiteX3" fmla="*/ 105236 w 1090966"/>
              <a:gd name="connsiteY3" fmla="*/ 1504224 h 1833282"/>
              <a:gd name="connsiteX4" fmla="*/ 0 w 1090966"/>
              <a:gd name="connsiteY4" fmla="*/ 477678 h 1833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0966" h="1833282">
                <a:moveTo>
                  <a:pt x="784431" y="0"/>
                </a:moveTo>
                <a:cubicBezTo>
                  <a:pt x="1119709" y="550585"/>
                  <a:pt x="1183614" y="1225349"/>
                  <a:pt x="958055" y="1833282"/>
                </a:cubicBezTo>
                <a:lnTo>
                  <a:pt x="97543" y="1523106"/>
                </a:lnTo>
                <a:lnTo>
                  <a:pt x="105236" y="1504224"/>
                </a:lnTo>
                <a:cubicBezTo>
                  <a:pt x="221693" y="1174073"/>
                  <a:pt x="195050" y="797983"/>
                  <a:pt x="0" y="47767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0" descr="david's tea - summer collection — la famille — strategy — brand">
            <a:extLst>
              <a:ext uri="{FF2B5EF4-FFF2-40B4-BE49-F238E27FC236}">
                <a16:creationId xmlns:a16="http://schemas.microsoft.com/office/drawing/2014/main" id="{6ADA9D40-A3C6-828E-17C8-6F365EE70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5" r="33107"/>
          <a:stretch>
            <a:fillRect/>
          </a:stretch>
        </p:blipFill>
        <p:spPr bwMode="auto">
          <a:xfrm rot="6827017">
            <a:off x="201979" y="4354660"/>
            <a:ext cx="1174631" cy="1809275"/>
          </a:xfrm>
          <a:custGeom>
            <a:avLst/>
            <a:gdLst>
              <a:gd name="connsiteX0" fmla="*/ 712478 w 1174631"/>
              <a:gd name="connsiteY0" fmla="*/ 0 h 1809275"/>
              <a:gd name="connsiteX1" fmla="*/ 1161598 w 1174631"/>
              <a:gd name="connsiteY1" fmla="*/ 1570230 h 1809275"/>
              <a:gd name="connsiteX2" fmla="*/ 1121504 w 1174631"/>
              <a:gd name="connsiteY2" fmla="*/ 1809275 h 1809275"/>
              <a:gd name="connsiteX3" fmla="*/ 1121499 w 1174631"/>
              <a:gd name="connsiteY3" fmla="*/ 1809275 h 1809275"/>
              <a:gd name="connsiteX4" fmla="*/ 232611 w 1174631"/>
              <a:gd name="connsiteY4" fmla="*/ 1604443 h 1809275"/>
              <a:gd name="connsiteX5" fmla="*/ 239007 w 1174631"/>
              <a:gd name="connsiteY5" fmla="*/ 1579301 h 1809275"/>
              <a:gd name="connsiteX6" fmla="*/ 263532 w 1174631"/>
              <a:gd name="connsiteY6" fmla="*/ 1333393 h 1809275"/>
              <a:gd name="connsiteX7" fmla="*/ 57367 w 1174631"/>
              <a:gd name="connsiteY7" fmla="*/ 651183 h 1809275"/>
              <a:gd name="connsiteX8" fmla="*/ 0 w 1174631"/>
              <a:gd name="connsiteY8" fmla="*/ 573641 h 180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631" h="1809275">
                <a:moveTo>
                  <a:pt x="712478" y="0"/>
                </a:moveTo>
                <a:cubicBezTo>
                  <a:pt x="1064161" y="445233"/>
                  <a:pt x="1223383" y="1010739"/>
                  <a:pt x="1161598" y="1570230"/>
                </a:cubicBezTo>
                <a:lnTo>
                  <a:pt x="1121504" y="1809275"/>
                </a:lnTo>
                <a:lnTo>
                  <a:pt x="1121499" y="1809275"/>
                </a:lnTo>
                <a:lnTo>
                  <a:pt x="232611" y="1604443"/>
                </a:lnTo>
                <a:lnTo>
                  <a:pt x="239007" y="1579301"/>
                </a:lnTo>
                <a:cubicBezTo>
                  <a:pt x="255087" y="1499871"/>
                  <a:pt x="263532" y="1417629"/>
                  <a:pt x="263532" y="1333393"/>
                </a:cubicBezTo>
                <a:cubicBezTo>
                  <a:pt x="263532" y="1080687"/>
                  <a:pt x="187529" y="845924"/>
                  <a:pt x="57367" y="651183"/>
                </a:cubicBezTo>
                <a:lnTo>
                  <a:pt x="0" y="57364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E88D4E32-27DF-5280-A3FD-676132A6376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30655" y="2182885"/>
            <a:ext cx="6007100" cy="5983072"/>
          </a:xfrm>
          <a:prstGeom prst="rect">
            <a:avLst/>
          </a:prstGeom>
        </p:spPr>
      </p:pic>
      <p:pic>
        <p:nvPicPr>
          <p:cNvPr id="10241" name="Picture 10240">
            <a:extLst>
              <a:ext uri="{FF2B5EF4-FFF2-40B4-BE49-F238E27FC236}">
                <a16:creationId xmlns:a16="http://schemas.microsoft.com/office/drawing/2014/main" id="{7441988D-6278-D86D-D568-B5121D52FC8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642179">
            <a:off x="2670957" y="-6869001"/>
            <a:ext cx="2605726" cy="1777416"/>
          </a:xfrm>
          <a:prstGeom prst="rect">
            <a:avLst/>
          </a:prstGeom>
        </p:spPr>
      </p:pic>
      <p:pic>
        <p:nvPicPr>
          <p:cNvPr id="10243" name="Picture 10242">
            <a:extLst>
              <a:ext uri="{FF2B5EF4-FFF2-40B4-BE49-F238E27FC236}">
                <a16:creationId xmlns:a16="http://schemas.microsoft.com/office/drawing/2014/main" id="{4FE301AC-2A94-352A-55A9-696321BB7D0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2315757">
            <a:off x="4546244" y="-7313361"/>
            <a:ext cx="1666441" cy="1136712"/>
          </a:xfrm>
          <a:prstGeom prst="rect">
            <a:avLst/>
          </a:prstGeom>
        </p:spPr>
      </p:pic>
      <p:pic>
        <p:nvPicPr>
          <p:cNvPr id="10244" name="Picture 10243">
            <a:extLst>
              <a:ext uri="{FF2B5EF4-FFF2-40B4-BE49-F238E27FC236}">
                <a16:creationId xmlns:a16="http://schemas.microsoft.com/office/drawing/2014/main" id="{C442089C-8A91-2E09-3045-882457D53BD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4096808">
            <a:off x="8289182" y="-6597033"/>
            <a:ext cx="2605726" cy="1777416"/>
          </a:xfrm>
          <a:prstGeom prst="rect">
            <a:avLst/>
          </a:prstGeom>
        </p:spPr>
      </p:pic>
      <p:pic>
        <p:nvPicPr>
          <p:cNvPr id="10245" name="Picture 10244">
            <a:extLst>
              <a:ext uri="{FF2B5EF4-FFF2-40B4-BE49-F238E27FC236}">
                <a16:creationId xmlns:a16="http://schemas.microsoft.com/office/drawing/2014/main" id="{11923DC9-3290-949D-2456-559FF4ACC85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4872961">
            <a:off x="3662570" y="-4348984"/>
            <a:ext cx="2427848" cy="1656082"/>
          </a:xfrm>
          <a:prstGeom prst="rect">
            <a:avLst/>
          </a:prstGeom>
        </p:spPr>
      </p:pic>
      <p:pic>
        <p:nvPicPr>
          <p:cNvPr id="10246" name="Picture 10245">
            <a:extLst>
              <a:ext uri="{FF2B5EF4-FFF2-40B4-BE49-F238E27FC236}">
                <a16:creationId xmlns:a16="http://schemas.microsoft.com/office/drawing/2014/main" id="{67DB0630-251D-DE34-51E1-95FAFFBFA10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282223">
            <a:off x="4881316" y="-4511161"/>
            <a:ext cx="1539877" cy="1050380"/>
          </a:xfrm>
          <a:prstGeom prst="rect">
            <a:avLst/>
          </a:prstGeom>
        </p:spPr>
      </p:pic>
      <p:pic>
        <p:nvPicPr>
          <p:cNvPr id="10247" name="Picture 10246">
            <a:extLst>
              <a:ext uri="{FF2B5EF4-FFF2-40B4-BE49-F238E27FC236}">
                <a16:creationId xmlns:a16="http://schemas.microsoft.com/office/drawing/2014/main" id="{A93416CC-5CCE-F93A-8AA8-E0F5611970D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2339637">
            <a:off x="7978632" y="-6398794"/>
            <a:ext cx="994037" cy="678051"/>
          </a:xfrm>
          <a:prstGeom prst="rect">
            <a:avLst/>
          </a:prstGeom>
        </p:spPr>
      </p:pic>
      <p:pic>
        <p:nvPicPr>
          <p:cNvPr id="10248" name="Picture 10247">
            <a:extLst>
              <a:ext uri="{FF2B5EF4-FFF2-40B4-BE49-F238E27FC236}">
                <a16:creationId xmlns:a16="http://schemas.microsoft.com/office/drawing/2014/main" id="{09FE766C-AC6E-4D54-6CB0-6E0F8D1ACED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7547023">
            <a:off x="9687857" y="-2277268"/>
            <a:ext cx="2605726" cy="1777416"/>
          </a:xfrm>
          <a:prstGeom prst="rect">
            <a:avLst/>
          </a:prstGeom>
        </p:spPr>
      </p:pic>
      <p:pic>
        <p:nvPicPr>
          <p:cNvPr id="10249" name="Picture 10248">
            <a:extLst>
              <a:ext uri="{FF2B5EF4-FFF2-40B4-BE49-F238E27FC236}">
                <a16:creationId xmlns:a16="http://schemas.microsoft.com/office/drawing/2014/main" id="{FAAC00AC-9734-E645-04EF-AEC163951A2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7459660">
            <a:off x="10361129" y="-8017257"/>
            <a:ext cx="2605726" cy="1777416"/>
          </a:xfrm>
          <a:prstGeom prst="rect">
            <a:avLst/>
          </a:prstGeom>
        </p:spPr>
      </p:pic>
      <p:pic>
        <p:nvPicPr>
          <p:cNvPr id="10250" name="Picture 10249">
            <a:extLst>
              <a:ext uri="{FF2B5EF4-FFF2-40B4-BE49-F238E27FC236}">
                <a16:creationId xmlns:a16="http://schemas.microsoft.com/office/drawing/2014/main" id="{B5F4833F-79B5-8DAF-F128-050BEAEE689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7373138">
            <a:off x="9680617" y="-3990778"/>
            <a:ext cx="1114112" cy="759957"/>
          </a:xfrm>
          <a:prstGeom prst="rect">
            <a:avLst/>
          </a:prstGeom>
        </p:spPr>
      </p:pic>
      <p:pic>
        <p:nvPicPr>
          <p:cNvPr id="10251" name="Picture 10250">
            <a:extLst>
              <a:ext uri="{FF2B5EF4-FFF2-40B4-BE49-F238E27FC236}">
                <a16:creationId xmlns:a16="http://schemas.microsoft.com/office/drawing/2014/main" id="{C75F175F-A05E-CC64-FFC2-1B019CF6AC2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642179">
            <a:off x="10559928" y="-5918845"/>
            <a:ext cx="1482590" cy="1011303"/>
          </a:xfrm>
          <a:prstGeom prst="rect">
            <a:avLst/>
          </a:prstGeom>
        </p:spPr>
      </p:pic>
      <p:pic>
        <p:nvPicPr>
          <p:cNvPr id="10252" name="Picture 10251">
            <a:extLst>
              <a:ext uri="{FF2B5EF4-FFF2-40B4-BE49-F238E27FC236}">
                <a16:creationId xmlns:a16="http://schemas.microsoft.com/office/drawing/2014/main" id="{CE28E550-E65D-5752-4A71-7A30021AEC0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9746406">
            <a:off x="10976935" y="-2789826"/>
            <a:ext cx="810593" cy="552921"/>
          </a:xfrm>
          <a:prstGeom prst="rect">
            <a:avLst/>
          </a:prstGeom>
        </p:spPr>
      </p:pic>
      <p:pic>
        <p:nvPicPr>
          <p:cNvPr id="10253" name="Picture 10252">
            <a:extLst>
              <a:ext uri="{FF2B5EF4-FFF2-40B4-BE49-F238E27FC236}">
                <a16:creationId xmlns:a16="http://schemas.microsoft.com/office/drawing/2014/main" id="{E3238F95-A5B3-0C9F-DBF8-3F498F8608B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371497">
            <a:off x="9435976" y="-8210064"/>
            <a:ext cx="1441574" cy="983325"/>
          </a:xfrm>
          <a:prstGeom prst="rect">
            <a:avLst/>
          </a:prstGeom>
        </p:spPr>
      </p:pic>
      <p:pic>
        <p:nvPicPr>
          <p:cNvPr id="10254" name="Picture 10253">
            <a:extLst>
              <a:ext uri="{FF2B5EF4-FFF2-40B4-BE49-F238E27FC236}">
                <a16:creationId xmlns:a16="http://schemas.microsoft.com/office/drawing/2014/main" id="{91050E71-1FDF-54A9-3D0E-7BA2F77E67C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8921949">
            <a:off x="6852684" y="-4696007"/>
            <a:ext cx="1139852" cy="77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4743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CD411C0-7DB6-C515-D695-DB0D4063C331}"/>
              </a:ext>
            </a:extLst>
          </p:cNvPr>
          <p:cNvSpPr txBox="1"/>
          <p:nvPr/>
        </p:nvSpPr>
        <p:spPr>
          <a:xfrm>
            <a:off x="4767074" y="7524700"/>
            <a:ext cx="4881692" cy="2119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905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Oswald"/>
              <a:buChar char="●"/>
            </a:pPr>
            <a:r>
              <a:rPr lang="en-GB" dirty="0">
                <a:solidFill>
                  <a:srgbClr val="03A4A9"/>
                </a:solidFill>
                <a:latin typeface="Oswald"/>
                <a:ea typeface="Oswald"/>
                <a:cs typeface="Oswald"/>
                <a:sym typeface="Oswald"/>
              </a:rPr>
              <a:t>PEPPERMINT MOCHA</a:t>
            </a:r>
          </a:p>
          <a:p>
            <a:pPr marL="457200" lvl="0" indent="-3905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F1111"/>
              </a:buClr>
              <a:buSzPct val="100000"/>
              <a:buFont typeface="Oswald"/>
              <a:buChar char="●"/>
            </a:pPr>
            <a:r>
              <a:rPr lang="en-GB" dirty="0">
                <a:solidFill>
                  <a:srgbClr val="03A4A9"/>
                </a:solidFill>
                <a:latin typeface="Oswald"/>
                <a:ea typeface="Oswald"/>
                <a:cs typeface="Oswald"/>
                <a:sym typeface="Oswald"/>
              </a:rPr>
              <a:t>MARSHMALLOWS</a:t>
            </a:r>
          </a:p>
          <a:p>
            <a:pPr marL="457200" lvl="0" indent="-3905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F1111"/>
              </a:buClr>
              <a:buSzPct val="100000"/>
              <a:buFont typeface="Oswald"/>
              <a:buChar char="●"/>
            </a:pPr>
            <a:r>
              <a:rPr lang="en-GB" dirty="0">
                <a:solidFill>
                  <a:srgbClr val="03A4A9"/>
                </a:solidFill>
                <a:latin typeface="Oswald"/>
                <a:ea typeface="Oswald"/>
                <a:cs typeface="Oswald"/>
                <a:sym typeface="Oswald"/>
              </a:rPr>
              <a:t>CANDY CANE</a:t>
            </a:r>
          </a:p>
          <a:p>
            <a:pPr marL="457200" lvl="0" indent="-3905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F1111"/>
              </a:buClr>
              <a:buSzPct val="100000"/>
              <a:buFont typeface="Oswald"/>
              <a:buChar char="●"/>
            </a:pPr>
            <a:r>
              <a:rPr lang="en-GB" dirty="0">
                <a:solidFill>
                  <a:srgbClr val="03A4A9"/>
                </a:solidFill>
                <a:latin typeface="Oswald"/>
                <a:ea typeface="Oswald"/>
                <a:cs typeface="Oswald"/>
                <a:sym typeface="Oswald"/>
              </a:rPr>
              <a:t>SPRINKLES</a:t>
            </a:r>
          </a:p>
          <a:p>
            <a:pPr marL="457200" lvl="0" indent="-3905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F1111"/>
              </a:buClr>
              <a:buSzPct val="100000"/>
              <a:buFont typeface="Oswald"/>
              <a:buChar char="●"/>
            </a:pPr>
            <a:r>
              <a:rPr lang="en-GB" dirty="0">
                <a:solidFill>
                  <a:srgbClr val="03A4A9"/>
                </a:solidFill>
                <a:latin typeface="Oswald"/>
                <a:ea typeface="Oswald"/>
                <a:cs typeface="Oswald"/>
                <a:sym typeface="Oswald"/>
              </a:rPr>
              <a:t>HOT CHOCOLATE</a:t>
            </a:r>
          </a:p>
        </p:txBody>
      </p:sp>
      <p:pic>
        <p:nvPicPr>
          <p:cNvPr id="12" name="Google Shape;111;p19">
            <a:extLst>
              <a:ext uri="{FF2B5EF4-FFF2-40B4-BE49-F238E27FC236}">
                <a16:creationId xmlns:a16="http://schemas.microsoft.com/office/drawing/2014/main" id="{00D8F74B-B0A3-2478-0E57-CEDD30D9A21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722253" y="7600021"/>
            <a:ext cx="3853025" cy="3853025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21139F6C-458F-0DDF-44E5-93DF219AB902}"/>
              </a:ext>
            </a:extLst>
          </p:cNvPr>
          <p:cNvSpPr txBox="1"/>
          <p:nvPr/>
        </p:nvSpPr>
        <p:spPr>
          <a:xfrm>
            <a:off x="88781" y="3139798"/>
            <a:ext cx="2319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N" b="1" dirty="0">
                <a:solidFill>
                  <a:srgbClr val="03A4A9"/>
                </a:solidFill>
                <a:latin typeface="Arial Rounded MT Bold" panose="020F0704030504030204" pitchFamily="34" charset="77"/>
              </a:rPr>
              <a:t>DAVID’s COFEA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2B4879-DD8D-3454-E8FB-B8E06C9ECE14}"/>
              </a:ext>
            </a:extLst>
          </p:cNvPr>
          <p:cNvSpPr txBox="1"/>
          <p:nvPr/>
        </p:nvSpPr>
        <p:spPr>
          <a:xfrm>
            <a:off x="4767074" y="6129007"/>
            <a:ext cx="4881692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MN" sz="2300" dirty="0">
                <a:solidFill>
                  <a:srgbClr val="03A4A9"/>
                </a:solidFill>
                <a:latin typeface="Chalkboard" panose="03050602040202020205" pitchFamily="66" charset="77"/>
              </a:rPr>
              <a:t>Fall 2024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FFD2A6-ED5B-5E1B-2B9B-F31C019065CA}"/>
              </a:ext>
            </a:extLst>
          </p:cNvPr>
          <p:cNvSpPr txBox="1"/>
          <p:nvPr/>
        </p:nvSpPr>
        <p:spPr>
          <a:xfrm>
            <a:off x="4597270" y="1205358"/>
            <a:ext cx="67462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N" sz="4000" b="1" dirty="0">
                <a:solidFill>
                  <a:srgbClr val="03A4A9"/>
                </a:solidFill>
                <a:latin typeface="Arial Rounded MT Bold" panose="020F0704030504030204" pitchFamily="34" charset="77"/>
              </a:rPr>
              <a:t>New Product Line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5772BCDD-F51A-221E-E403-B72DE1AE89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50" r="37613" b="8779"/>
          <a:stretch>
            <a:fillRect/>
          </a:stretch>
        </p:blipFill>
        <p:spPr>
          <a:xfrm rot="13422611">
            <a:off x="-1041079" y="1789125"/>
            <a:ext cx="1190909" cy="1770068"/>
          </a:xfrm>
          <a:custGeom>
            <a:avLst/>
            <a:gdLst>
              <a:gd name="connsiteX0" fmla="*/ 676090 w 1190909"/>
              <a:gd name="connsiteY0" fmla="*/ 0 h 1770068"/>
              <a:gd name="connsiteX1" fmla="*/ 730282 w 1190909"/>
              <a:gd name="connsiteY1" fmla="*/ 0 h 1770068"/>
              <a:gd name="connsiteX2" fmla="*/ 852310 w 1190909"/>
              <a:gd name="connsiteY2" fmla="*/ 168724 h 1770068"/>
              <a:gd name="connsiteX3" fmla="*/ 1142876 w 1190909"/>
              <a:gd name="connsiteY3" fmla="*/ 1770068 h 1770068"/>
              <a:gd name="connsiteX4" fmla="*/ 247007 w 1190909"/>
              <a:gd name="connsiteY4" fmla="*/ 1568743 h 1770068"/>
              <a:gd name="connsiteX5" fmla="*/ 259150 w 1190909"/>
              <a:gd name="connsiteY5" fmla="*/ 1512598 h 1770068"/>
              <a:gd name="connsiteX6" fmla="*/ 57739 w 1190909"/>
              <a:gd name="connsiteY6" fmla="*/ 619786 h 1770068"/>
              <a:gd name="connsiteX7" fmla="*/ 0 w 1190909"/>
              <a:gd name="connsiteY7" fmla="*/ 544705 h 1770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90909" h="1770068">
                <a:moveTo>
                  <a:pt x="676090" y="0"/>
                </a:moveTo>
                <a:lnTo>
                  <a:pt x="730282" y="0"/>
                </a:lnTo>
                <a:lnTo>
                  <a:pt x="852310" y="168724"/>
                </a:lnTo>
                <a:cubicBezTo>
                  <a:pt x="1155730" y="642222"/>
                  <a:pt x="1262650" y="1217828"/>
                  <a:pt x="1142876" y="1770068"/>
                </a:cubicBezTo>
                <a:lnTo>
                  <a:pt x="247007" y="1568743"/>
                </a:lnTo>
                <a:lnTo>
                  <a:pt x="259150" y="1512598"/>
                </a:lnTo>
                <a:cubicBezTo>
                  <a:pt x="310120" y="1204570"/>
                  <a:pt x="239933" y="882615"/>
                  <a:pt x="57739" y="619786"/>
                </a:cubicBezTo>
                <a:lnTo>
                  <a:pt x="0" y="544705"/>
                </a:lnTo>
                <a:close/>
              </a:path>
            </a:pathLst>
          </a:cu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C8DACF06-507B-95DC-4302-9E204A716FC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890" t="6465" r="37142" b="7352"/>
          <a:stretch>
            <a:fillRect/>
          </a:stretch>
        </p:blipFill>
        <p:spPr>
          <a:xfrm rot="15641379">
            <a:off x="309390" y="888275"/>
            <a:ext cx="1051621" cy="1837706"/>
          </a:xfrm>
          <a:custGeom>
            <a:avLst/>
            <a:gdLst>
              <a:gd name="connsiteX0" fmla="*/ 858485 w 1051621"/>
              <a:gd name="connsiteY0" fmla="*/ 0 h 1837706"/>
              <a:gd name="connsiteX1" fmla="*/ 820395 w 1051621"/>
              <a:gd name="connsiteY1" fmla="*/ 1837706 h 1837706"/>
              <a:gd name="connsiteX2" fmla="*/ 0 w 1051621"/>
              <a:gd name="connsiteY2" fmla="*/ 1425314 h 1837706"/>
              <a:gd name="connsiteX3" fmla="*/ 27345 w 1051621"/>
              <a:gd name="connsiteY3" fmla="*/ 1371991 h 1837706"/>
              <a:gd name="connsiteX4" fmla="*/ 132943 w 1051621"/>
              <a:gd name="connsiteY4" fmla="*/ 904194 h 1837706"/>
              <a:gd name="connsiteX5" fmla="*/ 46808 w 1051621"/>
              <a:gd name="connsiteY5" fmla="*/ 432425 h 1837706"/>
              <a:gd name="connsiteX6" fmla="*/ 21708 w 1051621"/>
              <a:gd name="connsiteY6" fmla="*/ 378042 h 1837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1621" h="1837706">
                <a:moveTo>
                  <a:pt x="858485" y="0"/>
                </a:moveTo>
                <a:cubicBezTo>
                  <a:pt x="1128758" y="586510"/>
                  <a:pt x="1114738" y="1262898"/>
                  <a:pt x="820395" y="1837706"/>
                </a:cubicBezTo>
                <a:lnTo>
                  <a:pt x="0" y="1425314"/>
                </a:lnTo>
                <a:lnTo>
                  <a:pt x="27345" y="1371991"/>
                </a:lnTo>
                <a:cubicBezTo>
                  <a:pt x="92067" y="1228877"/>
                  <a:pt x="129491" y="1070833"/>
                  <a:pt x="132943" y="904194"/>
                </a:cubicBezTo>
                <a:cubicBezTo>
                  <a:pt x="136395" y="737555"/>
                  <a:pt x="105548" y="578096"/>
                  <a:pt x="46808" y="432425"/>
                </a:cubicBezTo>
                <a:lnTo>
                  <a:pt x="21708" y="378042"/>
                </a:lnTo>
                <a:close/>
              </a:path>
            </a:pathLst>
          </a:cu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BA316059-13A1-F515-704B-5D5C34EEE4B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650" r="20650"/>
          <a:stretch/>
        </p:blipFill>
        <p:spPr>
          <a:xfrm rot="19139391">
            <a:off x="1660958" y="1299390"/>
            <a:ext cx="1088229" cy="1840701"/>
          </a:xfrm>
          <a:custGeom>
            <a:avLst/>
            <a:gdLst>
              <a:gd name="connsiteX0" fmla="*/ 781959 w 1088229"/>
              <a:gd name="connsiteY0" fmla="*/ 0 h 1840701"/>
              <a:gd name="connsiteX1" fmla="*/ 956544 w 1088229"/>
              <a:gd name="connsiteY1" fmla="*/ 1840701 h 1840701"/>
              <a:gd name="connsiteX2" fmla="*/ 98878 w 1088229"/>
              <a:gd name="connsiteY2" fmla="*/ 1530061 h 1840701"/>
              <a:gd name="connsiteX3" fmla="*/ 129111 w 1088229"/>
              <a:gd name="connsiteY3" fmla="*/ 1440299 h 1840701"/>
              <a:gd name="connsiteX4" fmla="*/ 29715 w 1088229"/>
              <a:gd name="connsiteY4" fmla="*/ 530464 h 1840701"/>
              <a:gd name="connsiteX5" fmla="*/ 0 w 1088229"/>
              <a:gd name="connsiteY5" fmla="*/ 481304 h 1840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8229" h="1840701">
                <a:moveTo>
                  <a:pt x="781959" y="0"/>
                </a:moveTo>
                <a:cubicBezTo>
                  <a:pt x="1116353" y="552491"/>
                  <a:pt x="1180612" y="1229985"/>
                  <a:pt x="956544" y="1840701"/>
                </a:cubicBezTo>
                <a:lnTo>
                  <a:pt x="98878" y="1530061"/>
                </a:lnTo>
                <a:lnTo>
                  <a:pt x="129111" y="1440299"/>
                </a:lnTo>
                <a:cubicBezTo>
                  <a:pt x="216093" y="1132553"/>
                  <a:pt x="177940" y="805253"/>
                  <a:pt x="29715" y="530464"/>
                </a:cubicBezTo>
                <a:lnTo>
                  <a:pt x="0" y="481304"/>
                </a:lnTo>
                <a:close/>
              </a:path>
            </a:pathLst>
          </a:cu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0FB1BBB5-DD00-116A-0D6F-F9AA70394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 l="19275" r="19275"/>
          <a:stretch/>
        </p:blipFill>
        <p:spPr bwMode="auto">
          <a:xfrm rot="843035">
            <a:off x="2679280" y="2258469"/>
            <a:ext cx="1707714" cy="2755056"/>
          </a:xfrm>
          <a:custGeom>
            <a:avLst/>
            <a:gdLst>
              <a:gd name="connsiteX0" fmla="*/ 745842 w 1134221"/>
              <a:gd name="connsiteY0" fmla="*/ 0 h 1829839"/>
              <a:gd name="connsiteX1" fmla="*/ 1049933 w 1134221"/>
              <a:gd name="connsiteY1" fmla="*/ 1829839 h 1829839"/>
              <a:gd name="connsiteX2" fmla="*/ 173642 w 1134221"/>
              <a:gd name="connsiteY2" fmla="*/ 1567530 h 1829839"/>
              <a:gd name="connsiteX3" fmla="*/ 197500 w 1134221"/>
              <a:gd name="connsiteY3" fmla="*/ 1474071 h 1829839"/>
              <a:gd name="connsiteX4" fmla="*/ 130935 w 1134221"/>
              <a:gd name="connsiteY4" fmla="*/ 764505 h 1829839"/>
              <a:gd name="connsiteX5" fmla="*/ 15412 w 1134221"/>
              <a:gd name="connsiteY5" fmla="*/ 546041 h 1829839"/>
              <a:gd name="connsiteX6" fmla="*/ 0 w 1134221"/>
              <a:gd name="connsiteY6" fmla="*/ 525173 h 182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4221" h="1829839">
                <a:moveTo>
                  <a:pt x="745842" y="0"/>
                </a:moveTo>
                <a:cubicBezTo>
                  <a:pt x="1118157" y="533443"/>
                  <a:pt x="1230081" y="1206939"/>
                  <a:pt x="1049933" y="1829839"/>
                </a:cubicBezTo>
                <a:lnTo>
                  <a:pt x="173642" y="1567530"/>
                </a:lnTo>
                <a:lnTo>
                  <a:pt x="197500" y="1474071"/>
                </a:lnTo>
                <a:cubicBezTo>
                  <a:pt x="244535" y="1244607"/>
                  <a:pt x="226312" y="998521"/>
                  <a:pt x="130935" y="764505"/>
                </a:cubicBezTo>
                <a:cubicBezTo>
                  <a:pt x="99142" y="686499"/>
                  <a:pt x="60282" y="613527"/>
                  <a:pt x="15412" y="546041"/>
                </a:cubicBezTo>
                <a:lnTo>
                  <a:pt x="0" y="5251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 descr="white ceramic mug with coffee on black and white textile">
            <a:extLst>
              <a:ext uri="{FF2B5EF4-FFF2-40B4-BE49-F238E27FC236}">
                <a16:creationId xmlns:a16="http://schemas.microsoft.com/office/drawing/2014/main" id="{6CE33FC3-6CC6-D43D-2034-D4F20FFB9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4" t="339" r="50719" b="2668"/>
          <a:stretch>
            <a:fillRect/>
          </a:stretch>
        </p:blipFill>
        <p:spPr bwMode="auto">
          <a:xfrm rot="3430484">
            <a:off x="1480819" y="4012006"/>
            <a:ext cx="1050489" cy="1841062"/>
          </a:xfrm>
          <a:custGeom>
            <a:avLst/>
            <a:gdLst>
              <a:gd name="connsiteX0" fmla="*/ 818891 w 1050489"/>
              <a:gd name="connsiteY0" fmla="*/ 0 h 1841062"/>
              <a:gd name="connsiteX1" fmla="*/ 858339 w 1050489"/>
              <a:gd name="connsiteY1" fmla="*/ 1841062 h 1841062"/>
              <a:gd name="connsiteX2" fmla="*/ 23952 w 1050489"/>
              <a:gd name="connsiteY2" fmla="*/ 1457258 h 1841062"/>
              <a:gd name="connsiteX3" fmla="*/ 9824 w 1050489"/>
              <a:gd name="connsiteY3" fmla="*/ 425430 h 1841062"/>
              <a:gd name="connsiteX4" fmla="*/ 0 w 1050489"/>
              <a:gd name="connsiteY4" fmla="*/ 407564 h 1841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0489" h="1841062">
                <a:moveTo>
                  <a:pt x="818891" y="0"/>
                </a:moveTo>
                <a:cubicBezTo>
                  <a:pt x="1113208" y="577785"/>
                  <a:pt x="1127728" y="1255413"/>
                  <a:pt x="858339" y="1841062"/>
                </a:cubicBezTo>
                <a:lnTo>
                  <a:pt x="23952" y="1457258"/>
                </a:lnTo>
                <a:cubicBezTo>
                  <a:pt x="180670" y="1116555"/>
                  <a:pt x="163663" y="739905"/>
                  <a:pt x="9824" y="425430"/>
                </a:cubicBezTo>
                <a:lnTo>
                  <a:pt x="0" y="40756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 descr="a bunch of chocolate cookies on a blue surface">
            <a:extLst>
              <a:ext uri="{FF2B5EF4-FFF2-40B4-BE49-F238E27FC236}">
                <a16:creationId xmlns:a16="http://schemas.microsoft.com/office/drawing/2014/main" id="{0F811185-0A82-B737-24CA-8D875E972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16" t="2946" r="24570" b="12868"/>
          <a:stretch>
            <a:fillRect/>
          </a:stretch>
        </p:blipFill>
        <p:spPr bwMode="auto">
          <a:xfrm rot="6792938">
            <a:off x="23804" y="4218482"/>
            <a:ext cx="1090966" cy="1833282"/>
          </a:xfrm>
          <a:custGeom>
            <a:avLst/>
            <a:gdLst>
              <a:gd name="connsiteX0" fmla="*/ 784431 w 1090966"/>
              <a:gd name="connsiteY0" fmla="*/ 0 h 1833282"/>
              <a:gd name="connsiteX1" fmla="*/ 958055 w 1090966"/>
              <a:gd name="connsiteY1" fmla="*/ 1833282 h 1833282"/>
              <a:gd name="connsiteX2" fmla="*/ 97543 w 1090966"/>
              <a:gd name="connsiteY2" fmla="*/ 1523106 h 1833282"/>
              <a:gd name="connsiteX3" fmla="*/ 105236 w 1090966"/>
              <a:gd name="connsiteY3" fmla="*/ 1504224 h 1833282"/>
              <a:gd name="connsiteX4" fmla="*/ 0 w 1090966"/>
              <a:gd name="connsiteY4" fmla="*/ 477678 h 1833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0966" h="1833282">
                <a:moveTo>
                  <a:pt x="784431" y="0"/>
                </a:moveTo>
                <a:cubicBezTo>
                  <a:pt x="1119709" y="550585"/>
                  <a:pt x="1183614" y="1225349"/>
                  <a:pt x="958055" y="1833282"/>
                </a:cubicBezTo>
                <a:lnTo>
                  <a:pt x="97543" y="1523106"/>
                </a:lnTo>
                <a:lnTo>
                  <a:pt x="105236" y="1504224"/>
                </a:lnTo>
                <a:cubicBezTo>
                  <a:pt x="221693" y="1174073"/>
                  <a:pt x="195050" y="797983"/>
                  <a:pt x="0" y="47767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0" descr="david's tea - summer collection — la famille — strategy — brand">
            <a:extLst>
              <a:ext uri="{FF2B5EF4-FFF2-40B4-BE49-F238E27FC236}">
                <a16:creationId xmlns:a16="http://schemas.microsoft.com/office/drawing/2014/main" id="{6ADA9D40-A3C6-828E-17C8-6F365EE70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5" r="33107"/>
          <a:stretch>
            <a:fillRect/>
          </a:stretch>
        </p:blipFill>
        <p:spPr bwMode="auto">
          <a:xfrm rot="10312582">
            <a:off x="-1092137" y="3280843"/>
            <a:ext cx="1174631" cy="1809275"/>
          </a:xfrm>
          <a:custGeom>
            <a:avLst/>
            <a:gdLst>
              <a:gd name="connsiteX0" fmla="*/ 712478 w 1174631"/>
              <a:gd name="connsiteY0" fmla="*/ 0 h 1809275"/>
              <a:gd name="connsiteX1" fmla="*/ 1161598 w 1174631"/>
              <a:gd name="connsiteY1" fmla="*/ 1570230 h 1809275"/>
              <a:gd name="connsiteX2" fmla="*/ 1121504 w 1174631"/>
              <a:gd name="connsiteY2" fmla="*/ 1809275 h 1809275"/>
              <a:gd name="connsiteX3" fmla="*/ 1121499 w 1174631"/>
              <a:gd name="connsiteY3" fmla="*/ 1809275 h 1809275"/>
              <a:gd name="connsiteX4" fmla="*/ 232611 w 1174631"/>
              <a:gd name="connsiteY4" fmla="*/ 1604443 h 1809275"/>
              <a:gd name="connsiteX5" fmla="*/ 239007 w 1174631"/>
              <a:gd name="connsiteY5" fmla="*/ 1579301 h 1809275"/>
              <a:gd name="connsiteX6" fmla="*/ 263532 w 1174631"/>
              <a:gd name="connsiteY6" fmla="*/ 1333393 h 1809275"/>
              <a:gd name="connsiteX7" fmla="*/ 57367 w 1174631"/>
              <a:gd name="connsiteY7" fmla="*/ 651183 h 1809275"/>
              <a:gd name="connsiteX8" fmla="*/ 0 w 1174631"/>
              <a:gd name="connsiteY8" fmla="*/ 573641 h 180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631" h="1809275">
                <a:moveTo>
                  <a:pt x="712478" y="0"/>
                </a:moveTo>
                <a:cubicBezTo>
                  <a:pt x="1064161" y="445233"/>
                  <a:pt x="1223383" y="1010739"/>
                  <a:pt x="1161598" y="1570230"/>
                </a:cubicBezTo>
                <a:lnTo>
                  <a:pt x="1121504" y="1809275"/>
                </a:lnTo>
                <a:lnTo>
                  <a:pt x="1121499" y="1809275"/>
                </a:lnTo>
                <a:lnTo>
                  <a:pt x="232611" y="1604443"/>
                </a:lnTo>
                <a:lnTo>
                  <a:pt x="239007" y="1579301"/>
                </a:lnTo>
                <a:cubicBezTo>
                  <a:pt x="255087" y="1499871"/>
                  <a:pt x="263532" y="1417629"/>
                  <a:pt x="263532" y="1333393"/>
                </a:cubicBezTo>
                <a:cubicBezTo>
                  <a:pt x="263532" y="1080687"/>
                  <a:pt x="187529" y="845924"/>
                  <a:pt x="57367" y="651183"/>
                </a:cubicBezTo>
                <a:lnTo>
                  <a:pt x="0" y="57364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6BE5622-7562-3A1D-0D6E-FA157936B21F}"/>
              </a:ext>
            </a:extLst>
          </p:cNvPr>
          <p:cNvSpPr txBox="1"/>
          <p:nvPr/>
        </p:nvSpPr>
        <p:spPr>
          <a:xfrm>
            <a:off x="3533137" y="1918381"/>
            <a:ext cx="66842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rgbClr val="03A4A9"/>
                </a:solidFill>
                <a:latin typeface="Chalkboard" panose="03050602040202020205" pitchFamily="66" charset="77"/>
              </a:rPr>
              <a:t>B</a:t>
            </a:r>
            <a:r>
              <a:rPr lang="en-MN" sz="1800" dirty="0">
                <a:solidFill>
                  <a:srgbClr val="03A4A9"/>
                </a:solidFill>
                <a:latin typeface="Chalkboard" panose="03050602040202020205" pitchFamily="66" charset="77"/>
              </a:rPr>
              <a:t>y David’s coffee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5773A8-27E1-E391-7106-CDDFFAA7F2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2185" y="2685719"/>
            <a:ext cx="3025604" cy="29995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7FDB7D-13C4-06C4-F563-E32807FAAE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20751" y="2651819"/>
            <a:ext cx="3025603" cy="30346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4A6B432-6239-A333-3588-D85E0EEA15E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407643" y="1280939"/>
            <a:ext cx="6007100" cy="598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3109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17356E8-6354-418C-22A2-70E54F510555}"/>
              </a:ext>
            </a:extLst>
          </p:cNvPr>
          <p:cNvSpPr txBox="1"/>
          <p:nvPr/>
        </p:nvSpPr>
        <p:spPr>
          <a:xfrm>
            <a:off x="5262922" y="7333128"/>
            <a:ext cx="4881692" cy="1133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19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Oswald"/>
              <a:buChar char="●"/>
            </a:pPr>
            <a:r>
              <a:rPr lang="en-GB" sz="2400" dirty="0">
                <a:solidFill>
                  <a:srgbClr val="03A4A9"/>
                </a:solidFill>
                <a:latin typeface="Oswald"/>
                <a:ea typeface="Oswald"/>
                <a:cs typeface="Oswald"/>
                <a:sym typeface="Oswald"/>
              </a:rPr>
              <a:t>DRIED GINGERBREAD BITS</a:t>
            </a:r>
          </a:p>
          <a:p>
            <a:pPr marL="457200" lvl="0" indent="-419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Oswald"/>
              <a:buChar char="●"/>
            </a:pPr>
            <a:r>
              <a:rPr lang="en-GB" sz="2400" dirty="0">
                <a:solidFill>
                  <a:srgbClr val="03A4A9"/>
                </a:solidFill>
                <a:latin typeface="Oswald"/>
                <a:ea typeface="Oswald"/>
                <a:cs typeface="Oswald"/>
                <a:sym typeface="Oswald"/>
              </a:rPr>
              <a:t>CINNAMON SUGAR</a:t>
            </a:r>
          </a:p>
        </p:txBody>
      </p:sp>
      <p:pic>
        <p:nvPicPr>
          <p:cNvPr id="8" name="Google Shape;118;p20">
            <a:extLst>
              <a:ext uri="{FF2B5EF4-FFF2-40B4-BE49-F238E27FC236}">
                <a16:creationId xmlns:a16="http://schemas.microsoft.com/office/drawing/2014/main" id="{7F4D19A8-D097-4571-FD6B-21B07F9517F0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18101" y="8129646"/>
            <a:ext cx="3619737" cy="3632498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21139F6C-458F-0DDF-44E5-93DF219AB902}"/>
              </a:ext>
            </a:extLst>
          </p:cNvPr>
          <p:cNvSpPr txBox="1"/>
          <p:nvPr/>
        </p:nvSpPr>
        <p:spPr>
          <a:xfrm>
            <a:off x="88781" y="3139798"/>
            <a:ext cx="2319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N" b="1" dirty="0">
                <a:solidFill>
                  <a:srgbClr val="03A4A9"/>
                </a:solidFill>
                <a:latin typeface="Arial Rounded MT Bold" panose="020F0704030504030204" pitchFamily="34" charset="77"/>
              </a:rPr>
              <a:t>DAVID’s COFEA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2B4879-DD8D-3454-E8FB-B8E06C9ECE14}"/>
              </a:ext>
            </a:extLst>
          </p:cNvPr>
          <p:cNvSpPr txBox="1"/>
          <p:nvPr/>
        </p:nvSpPr>
        <p:spPr>
          <a:xfrm>
            <a:off x="4768594" y="2087359"/>
            <a:ext cx="4881692" cy="2119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905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Oswald"/>
              <a:buChar char="●"/>
            </a:pPr>
            <a:r>
              <a:rPr lang="en-GB" dirty="0">
                <a:solidFill>
                  <a:srgbClr val="03A4A9"/>
                </a:solidFill>
                <a:latin typeface="Oswald"/>
                <a:ea typeface="Oswald"/>
                <a:cs typeface="Oswald"/>
                <a:sym typeface="Oswald"/>
              </a:rPr>
              <a:t>PEPPERMINT MOCHA</a:t>
            </a:r>
          </a:p>
          <a:p>
            <a:pPr marL="457200" lvl="0" indent="-3905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F1111"/>
              </a:buClr>
              <a:buSzPct val="100000"/>
              <a:buFont typeface="Oswald"/>
              <a:buChar char="●"/>
            </a:pPr>
            <a:r>
              <a:rPr lang="en-GB" dirty="0">
                <a:solidFill>
                  <a:srgbClr val="03A4A9"/>
                </a:solidFill>
                <a:latin typeface="Oswald"/>
                <a:ea typeface="Oswald"/>
                <a:cs typeface="Oswald"/>
                <a:sym typeface="Oswald"/>
              </a:rPr>
              <a:t>MARSHMALLOWS</a:t>
            </a:r>
          </a:p>
          <a:p>
            <a:pPr marL="457200" lvl="0" indent="-3905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F1111"/>
              </a:buClr>
              <a:buSzPct val="100000"/>
              <a:buFont typeface="Oswald"/>
              <a:buChar char="●"/>
            </a:pPr>
            <a:r>
              <a:rPr lang="en-GB" dirty="0">
                <a:solidFill>
                  <a:srgbClr val="03A4A9"/>
                </a:solidFill>
                <a:latin typeface="Oswald"/>
                <a:ea typeface="Oswald"/>
                <a:cs typeface="Oswald"/>
                <a:sym typeface="Oswald"/>
              </a:rPr>
              <a:t>CANDY CANE</a:t>
            </a:r>
          </a:p>
          <a:p>
            <a:pPr marL="457200" lvl="0" indent="-3905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F1111"/>
              </a:buClr>
              <a:buSzPct val="100000"/>
              <a:buFont typeface="Oswald"/>
              <a:buChar char="●"/>
            </a:pPr>
            <a:r>
              <a:rPr lang="en-GB" dirty="0">
                <a:solidFill>
                  <a:srgbClr val="03A4A9"/>
                </a:solidFill>
                <a:latin typeface="Oswald"/>
                <a:ea typeface="Oswald"/>
                <a:cs typeface="Oswald"/>
                <a:sym typeface="Oswald"/>
              </a:rPr>
              <a:t>SPRINKLES</a:t>
            </a:r>
          </a:p>
          <a:p>
            <a:pPr marL="457200" lvl="0" indent="-3905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F1111"/>
              </a:buClr>
              <a:buSzPct val="100000"/>
              <a:buFont typeface="Oswald"/>
              <a:buChar char="●"/>
            </a:pPr>
            <a:r>
              <a:rPr lang="en-GB" dirty="0">
                <a:solidFill>
                  <a:srgbClr val="03A4A9"/>
                </a:solidFill>
                <a:latin typeface="Oswald"/>
                <a:ea typeface="Oswald"/>
                <a:cs typeface="Oswald"/>
                <a:sym typeface="Oswald"/>
              </a:rPr>
              <a:t>HOT CHOCOLATE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FFD2A6-ED5B-5E1B-2B9B-F31C019065CA}"/>
              </a:ext>
            </a:extLst>
          </p:cNvPr>
          <p:cNvSpPr txBox="1"/>
          <p:nvPr/>
        </p:nvSpPr>
        <p:spPr>
          <a:xfrm>
            <a:off x="4597270" y="1205358"/>
            <a:ext cx="67462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N" sz="4000" b="1" dirty="0">
                <a:solidFill>
                  <a:srgbClr val="03A4A9"/>
                </a:solidFill>
                <a:latin typeface="Arial Rounded MT Bold" panose="020F0704030504030204" pitchFamily="34" charset="77"/>
              </a:rPr>
              <a:t>C</a:t>
            </a:r>
            <a:r>
              <a:rPr lang="en-US" sz="4000" b="1" dirty="0">
                <a:solidFill>
                  <a:srgbClr val="03A4A9"/>
                </a:solidFill>
                <a:latin typeface="Arial Rounded MT Bold" panose="020F0704030504030204" pitchFamily="34" charset="77"/>
              </a:rPr>
              <a:t>a</a:t>
            </a:r>
            <a:r>
              <a:rPr lang="en-MN" sz="4000" b="1" dirty="0">
                <a:solidFill>
                  <a:srgbClr val="03A4A9"/>
                </a:solidFill>
                <a:latin typeface="Arial Rounded MT Bold" panose="020F0704030504030204" pitchFamily="34" charset="77"/>
              </a:rPr>
              <a:t>ndy Cane Crush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5772BCDD-F51A-221E-E403-B72DE1AE89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50" r="37613" b="8779"/>
          <a:stretch>
            <a:fillRect/>
          </a:stretch>
        </p:blipFill>
        <p:spPr>
          <a:xfrm rot="15802075">
            <a:off x="-119700" y="1000199"/>
            <a:ext cx="1190909" cy="1770068"/>
          </a:xfrm>
          <a:custGeom>
            <a:avLst/>
            <a:gdLst>
              <a:gd name="connsiteX0" fmla="*/ 676090 w 1190909"/>
              <a:gd name="connsiteY0" fmla="*/ 0 h 1770068"/>
              <a:gd name="connsiteX1" fmla="*/ 730282 w 1190909"/>
              <a:gd name="connsiteY1" fmla="*/ 0 h 1770068"/>
              <a:gd name="connsiteX2" fmla="*/ 852310 w 1190909"/>
              <a:gd name="connsiteY2" fmla="*/ 168724 h 1770068"/>
              <a:gd name="connsiteX3" fmla="*/ 1142876 w 1190909"/>
              <a:gd name="connsiteY3" fmla="*/ 1770068 h 1770068"/>
              <a:gd name="connsiteX4" fmla="*/ 247007 w 1190909"/>
              <a:gd name="connsiteY4" fmla="*/ 1568743 h 1770068"/>
              <a:gd name="connsiteX5" fmla="*/ 259150 w 1190909"/>
              <a:gd name="connsiteY5" fmla="*/ 1512598 h 1770068"/>
              <a:gd name="connsiteX6" fmla="*/ 57739 w 1190909"/>
              <a:gd name="connsiteY6" fmla="*/ 619786 h 1770068"/>
              <a:gd name="connsiteX7" fmla="*/ 0 w 1190909"/>
              <a:gd name="connsiteY7" fmla="*/ 544705 h 1770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90909" h="1770068">
                <a:moveTo>
                  <a:pt x="676090" y="0"/>
                </a:moveTo>
                <a:lnTo>
                  <a:pt x="730282" y="0"/>
                </a:lnTo>
                <a:lnTo>
                  <a:pt x="852310" y="168724"/>
                </a:lnTo>
                <a:cubicBezTo>
                  <a:pt x="1155730" y="642222"/>
                  <a:pt x="1262650" y="1217828"/>
                  <a:pt x="1142876" y="1770068"/>
                </a:cubicBezTo>
                <a:lnTo>
                  <a:pt x="247007" y="1568743"/>
                </a:lnTo>
                <a:lnTo>
                  <a:pt x="259150" y="1512598"/>
                </a:lnTo>
                <a:cubicBezTo>
                  <a:pt x="310120" y="1204570"/>
                  <a:pt x="239933" y="882615"/>
                  <a:pt x="57739" y="619786"/>
                </a:cubicBezTo>
                <a:lnTo>
                  <a:pt x="0" y="544705"/>
                </a:lnTo>
                <a:close/>
              </a:path>
            </a:pathLst>
          </a:cu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C8DACF06-507B-95DC-4302-9E204A716FC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890" t="6465" r="37142" b="7352"/>
          <a:stretch>
            <a:fillRect/>
          </a:stretch>
        </p:blipFill>
        <p:spPr>
          <a:xfrm rot="18020843">
            <a:off x="1489353" y="1116301"/>
            <a:ext cx="1051621" cy="1837706"/>
          </a:xfrm>
          <a:custGeom>
            <a:avLst/>
            <a:gdLst>
              <a:gd name="connsiteX0" fmla="*/ 858485 w 1051621"/>
              <a:gd name="connsiteY0" fmla="*/ 0 h 1837706"/>
              <a:gd name="connsiteX1" fmla="*/ 820395 w 1051621"/>
              <a:gd name="connsiteY1" fmla="*/ 1837706 h 1837706"/>
              <a:gd name="connsiteX2" fmla="*/ 0 w 1051621"/>
              <a:gd name="connsiteY2" fmla="*/ 1425314 h 1837706"/>
              <a:gd name="connsiteX3" fmla="*/ 27345 w 1051621"/>
              <a:gd name="connsiteY3" fmla="*/ 1371991 h 1837706"/>
              <a:gd name="connsiteX4" fmla="*/ 132943 w 1051621"/>
              <a:gd name="connsiteY4" fmla="*/ 904194 h 1837706"/>
              <a:gd name="connsiteX5" fmla="*/ 46808 w 1051621"/>
              <a:gd name="connsiteY5" fmla="*/ 432425 h 1837706"/>
              <a:gd name="connsiteX6" fmla="*/ 21708 w 1051621"/>
              <a:gd name="connsiteY6" fmla="*/ 378042 h 1837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1621" h="1837706">
                <a:moveTo>
                  <a:pt x="858485" y="0"/>
                </a:moveTo>
                <a:cubicBezTo>
                  <a:pt x="1128758" y="586510"/>
                  <a:pt x="1114738" y="1262898"/>
                  <a:pt x="820395" y="1837706"/>
                </a:cubicBezTo>
                <a:lnTo>
                  <a:pt x="0" y="1425314"/>
                </a:lnTo>
                <a:lnTo>
                  <a:pt x="27345" y="1371991"/>
                </a:lnTo>
                <a:cubicBezTo>
                  <a:pt x="92067" y="1228877"/>
                  <a:pt x="129491" y="1070833"/>
                  <a:pt x="132943" y="904194"/>
                </a:cubicBezTo>
                <a:cubicBezTo>
                  <a:pt x="136395" y="737555"/>
                  <a:pt x="105548" y="578096"/>
                  <a:pt x="46808" y="432425"/>
                </a:cubicBezTo>
                <a:lnTo>
                  <a:pt x="21708" y="378042"/>
                </a:lnTo>
                <a:close/>
              </a:path>
            </a:pathLst>
          </a:cu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BA316059-13A1-F515-704B-5D5C34EEE4B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650" r="20650"/>
          <a:stretch/>
        </p:blipFill>
        <p:spPr>
          <a:xfrm rot="21518855">
            <a:off x="2723038" y="1767873"/>
            <a:ext cx="1631077" cy="2758909"/>
          </a:xfrm>
          <a:custGeom>
            <a:avLst/>
            <a:gdLst>
              <a:gd name="connsiteX0" fmla="*/ 781959 w 1088229"/>
              <a:gd name="connsiteY0" fmla="*/ 0 h 1840701"/>
              <a:gd name="connsiteX1" fmla="*/ 956544 w 1088229"/>
              <a:gd name="connsiteY1" fmla="*/ 1840701 h 1840701"/>
              <a:gd name="connsiteX2" fmla="*/ 98878 w 1088229"/>
              <a:gd name="connsiteY2" fmla="*/ 1530061 h 1840701"/>
              <a:gd name="connsiteX3" fmla="*/ 129111 w 1088229"/>
              <a:gd name="connsiteY3" fmla="*/ 1440299 h 1840701"/>
              <a:gd name="connsiteX4" fmla="*/ 29715 w 1088229"/>
              <a:gd name="connsiteY4" fmla="*/ 530464 h 1840701"/>
              <a:gd name="connsiteX5" fmla="*/ 0 w 1088229"/>
              <a:gd name="connsiteY5" fmla="*/ 481304 h 1840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8229" h="1840701">
                <a:moveTo>
                  <a:pt x="781959" y="0"/>
                </a:moveTo>
                <a:cubicBezTo>
                  <a:pt x="1116353" y="552491"/>
                  <a:pt x="1180612" y="1229985"/>
                  <a:pt x="956544" y="1840701"/>
                </a:cubicBezTo>
                <a:lnTo>
                  <a:pt x="98878" y="1530061"/>
                </a:lnTo>
                <a:lnTo>
                  <a:pt x="129111" y="1440299"/>
                </a:lnTo>
                <a:cubicBezTo>
                  <a:pt x="216093" y="1132553"/>
                  <a:pt x="177940" y="805253"/>
                  <a:pt x="29715" y="530464"/>
                </a:cubicBezTo>
                <a:lnTo>
                  <a:pt x="0" y="481304"/>
                </a:lnTo>
                <a:close/>
              </a:path>
            </a:pathLst>
          </a:cu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0FB1BBB5-DD00-116A-0D6F-F9AA70394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 l="19275" r="19275"/>
          <a:stretch/>
        </p:blipFill>
        <p:spPr bwMode="auto">
          <a:xfrm rot="3222499">
            <a:off x="1784825" y="3701410"/>
            <a:ext cx="1134221" cy="1829839"/>
          </a:xfrm>
          <a:custGeom>
            <a:avLst/>
            <a:gdLst>
              <a:gd name="connsiteX0" fmla="*/ 745842 w 1134221"/>
              <a:gd name="connsiteY0" fmla="*/ 0 h 1829839"/>
              <a:gd name="connsiteX1" fmla="*/ 1049933 w 1134221"/>
              <a:gd name="connsiteY1" fmla="*/ 1829839 h 1829839"/>
              <a:gd name="connsiteX2" fmla="*/ 173642 w 1134221"/>
              <a:gd name="connsiteY2" fmla="*/ 1567530 h 1829839"/>
              <a:gd name="connsiteX3" fmla="*/ 197500 w 1134221"/>
              <a:gd name="connsiteY3" fmla="*/ 1474071 h 1829839"/>
              <a:gd name="connsiteX4" fmla="*/ 130935 w 1134221"/>
              <a:gd name="connsiteY4" fmla="*/ 764505 h 1829839"/>
              <a:gd name="connsiteX5" fmla="*/ 15412 w 1134221"/>
              <a:gd name="connsiteY5" fmla="*/ 546041 h 1829839"/>
              <a:gd name="connsiteX6" fmla="*/ 0 w 1134221"/>
              <a:gd name="connsiteY6" fmla="*/ 525173 h 182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4221" h="1829839">
                <a:moveTo>
                  <a:pt x="745842" y="0"/>
                </a:moveTo>
                <a:cubicBezTo>
                  <a:pt x="1118157" y="533443"/>
                  <a:pt x="1230081" y="1206939"/>
                  <a:pt x="1049933" y="1829839"/>
                </a:cubicBezTo>
                <a:lnTo>
                  <a:pt x="173642" y="1567530"/>
                </a:lnTo>
                <a:lnTo>
                  <a:pt x="197500" y="1474071"/>
                </a:lnTo>
                <a:cubicBezTo>
                  <a:pt x="244535" y="1244607"/>
                  <a:pt x="226312" y="998521"/>
                  <a:pt x="130935" y="764505"/>
                </a:cubicBezTo>
                <a:cubicBezTo>
                  <a:pt x="99142" y="686499"/>
                  <a:pt x="60282" y="613527"/>
                  <a:pt x="15412" y="546041"/>
                </a:cubicBezTo>
                <a:lnTo>
                  <a:pt x="0" y="5251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 descr="white ceramic mug with coffee on black and white textile">
            <a:extLst>
              <a:ext uri="{FF2B5EF4-FFF2-40B4-BE49-F238E27FC236}">
                <a16:creationId xmlns:a16="http://schemas.microsoft.com/office/drawing/2014/main" id="{6CE33FC3-6CC6-D43D-2034-D4F20FFB9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4" t="339" r="50719" b="2668"/>
          <a:stretch>
            <a:fillRect/>
          </a:stretch>
        </p:blipFill>
        <p:spPr bwMode="auto">
          <a:xfrm rot="5809948">
            <a:off x="396695" y="4268028"/>
            <a:ext cx="1050489" cy="1841062"/>
          </a:xfrm>
          <a:custGeom>
            <a:avLst/>
            <a:gdLst>
              <a:gd name="connsiteX0" fmla="*/ 818891 w 1050489"/>
              <a:gd name="connsiteY0" fmla="*/ 0 h 1841062"/>
              <a:gd name="connsiteX1" fmla="*/ 858339 w 1050489"/>
              <a:gd name="connsiteY1" fmla="*/ 1841062 h 1841062"/>
              <a:gd name="connsiteX2" fmla="*/ 23952 w 1050489"/>
              <a:gd name="connsiteY2" fmla="*/ 1457258 h 1841062"/>
              <a:gd name="connsiteX3" fmla="*/ 9824 w 1050489"/>
              <a:gd name="connsiteY3" fmla="*/ 425430 h 1841062"/>
              <a:gd name="connsiteX4" fmla="*/ 0 w 1050489"/>
              <a:gd name="connsiteY4" fmla="*/ 407564 h 1841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0489" h="1841062">
                <a:moveTo>
                  <a:pt x="818891" y="0"/>
                </a:moveTo>
                <a:cubicBezTo>
                  <a:pt x="1113208" y="577785"/>
                  <a:pt x="1127728" y="1255413"/>
                  <a:pt x="858339" y="1841062"/>
                </a:cubicBezTo>
                <a:lnTo>
                  <a:pt x="23952" y="1457258"/>
                </a:lnTo>
                <a:cubicBezTo>
                  <a:pt x="180670" y="1116555"/>
                  <a:pt x="163663" y="739905"/>
                  <a:pt x="9824" y="425430"/>
                </a:cubicBezTo>
                <a:lnTo>
                  <a:pt x="0" y="40756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 descr="a bunch of chocolate cookies on a blue surface">
            <a:extLst>
              <a:ext uri="{FF2B5EF4-FFF2-40B4-BE49-F238E27FC236}">
                <a16:creationId xmlns:a16="http://schemas.microsoft.com/office/drawing/2014/main" id="{0F811185-0A82-B737-24CA-8D875E972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16" t="2946" r="24570" b="12868"/>
          <a:stretch>
            <a:fillRect/>
          </a:stretch>
        </p:blipFill>
        <p:spPr bwMode="auto">
          <a:xfrm rot="9172402">
            <a:off x="-858965" y="3510931"/>
            <a:ext cx="1090966" cy="1833282"/>
          </a:xfrm>
          <a:custGeom>
            <a:avLst/>
            <a:gdLst>
              <a:gd name="connsiteX0" fmla="*/ 784431 w 1090966"/>
              <a:gd name="connsiteY0" fmla="*/ 0 h 1833282"/>
              <a:gd name="connsiteX1" fmla="*/ 958055 w 1090966"/>
              <a:gd name="connsiteY1" fmla="*/ 1833282 h 1833282"/>
              <a:gd name="connsiteX2" fmla="*/ 97543 w 1090966"/>
              <a:gd name="connsiteY2" fmla="*/ 1523106 h 1833282"/>
              <a:gd name="connsiteX3" fmla="*/ 105236 w 1090966"/>
              <a:gd name="connsiteY3" fmla="*/ 1504224 h 1833282"/>
              <a:gd name="connsiteX4" fmla="*/ 0 w 1090966"/>
              <a:gd name="connsiteY4" fmla="*/ 477678 h 1833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0966" h="1833282">
                <a:moveTo>
                  <a:pt x="784431" y="0"/>
                </a:moveTo>
                <a:cubicBezTo>
                  <a:pt x="1119709" y="550585"/>
                  <a:pt x="1183614" y="1225349"/>
                  <a:pt x="958055" y="1833282"/>
                </a:cubicBezTo>
                <a:lnTo>
                  <a:pt x="97543" y="1523106"/>
                </a:lnTo>
                <a:lnTo>
                  <a:pt x="105236" y="1504224"/>
                </a:lnTo>
                <a:cubicBezTo>
                  <a:pt x="221693" y="1174073"/>
                  <a:pt x="195050" y="797983"/>
                  <a:pt x="0" y="47767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0" descr="david's tea - summer collection — la famille — strategy — brand">
            <a:extLst>
              <a:ext uri="{FF2B5EF4-FFF2-40B4-BE49-F238E27FC236}">
                <a16:creationId xmlns:a16="http://schemas.microsoft.com/office/drawing/2014/main" id="{6ADA9D40-A3C6-828E-17C8-6F365EE70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5" r="33107"/>
          <a:stretch>
            <a:fillRect/>
          </a:stretch>
        </p:blipFill>
        <p:spPr bwMode="auto">
          <a:xfrm rot="12692046">
            <a:off x="-1121661" y="2106337"/>
            <a:ext cx="1174631" cy="1809275"/>
          </a:xfrm>
          <a:custGeom>
            <a:avLst/>
            <a:gdLst>
              <a:gd name="connsiteX0" fmla="*/ 712478 w 1174631"/>
              <a:gd name="connsiteY0" fmla="*/ 0 h 1809275"/>
              <a:gd name="connsiteX1" fmla="*/ 1161598 w 1174631"/>
              <a:gd name="connsiteY1" fmla="*/ 1570230 h 1809275"/>
              <a:gd name="connsiteX2" fmla="*/ 1121504 w 1174631"/>
              <a:gd name="connsiteY2" fmla="*/ 1809275 h 1809275"/>
              <a:gd name="connsiteX3" fmla="*/ 1121499 w 1174631"/>
              <a:gd name="connsiteY3" fmla="*/ 1809275 h 1809275"/>
              <a:gd name="connsiteX4" fmla="*/ 232611 w 1174631"/>
              <a:gd name="connsiteY4" fmla="*/ 1604443 h 1809275"/>
              <a:gd name="connsiteX5" fmla="*/ 239007 w 1174631"/>
              <a:gd name="connsiteY5" fmla="*/ 1579301 h 1809275"/>
              <a:gd name="connsiteX6" fmla="*/ 263532 w 1174631"/>
              <a:gd name="connsiteY6" fmla="*/ 1333393 h 1809275"/>
              <a:gd name="connsiteX7" fmla="*/ 57367 w 1174631"/>
              <a:gd name="connsiteY7" fmla="*/ 651183 h 1809275"/>
              <a:gd name="connsiteX8" fmla="*/ 0 w 1174631"/>
              <a:gd name="connsiteY8" fmla="*/ 573641 h 180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631" h="1809275">
                <a:moveTo>
                  <a:pt x="712478" y="0"/>
                </a:moveTo>
                <a:cubicBezTo>
                  <a:pt x="1064161" y="445233"/>
                  <a:pt x="1223383" y="1010739"/>
                  <a:pt x="1161598" y="1570230"/>
                </a:cubicBezTo>
                <a:lnTo>
                  <a:pt x="1121504" y="1809275"/>
                </a:lnTo>
                <a:lnTo>
                  <a:pt x="1121499" y="1809275"/>
                </a:lnTo>
                <a:lnTo>
                  <a:pt x="232611" y="1604443"/>
                </a:lnTo>
                <a:lnTo>
                  <a:pt x="239007" y="1579301"/>
                </a:lnTo>
                <a:cubicBezTo>
                  <a:pt x="255087" y="1499871"/>
                  <a:pt x="263532" y="1417629"/>
                  <a:pt x="263532" y="1333393"/>
                </a:cubicBezTo>
                <a:cubicBezTo>
                  <a:pt x="263532" y="1080687"/>
                  <a:pt x="187529" y="845924"/>
                  <a:pt x="57367" y="651183"/>
                </a:cubicBezTo>
                <a:lnTo>
                  <a:pt x="0" y="57364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oogle Shape;111;p19">
            <a:extLst>
              <a:ext uri="{FF2B5EF4-FFF2-40B4-BE49-F238E27FC236}">
                <a16:creationId xmlns:a16="http://schemas.microsoft.com/office/drawing/2014/main" id="{0E620623-4FCC-A2EB-2566-0F333E640719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723773" y="2162680"/>
            <a:ext cx="3853025" cy="385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5433EF-2191-79CB-7109-0C65F06B37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884931">
            <a:off x="12331792" y="-3166626"/>
            <a:ext cx="3025604" cy="29995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BC6D866-6860-5B5A-A43F-23F2FE76B65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984157">
            <a:off x="15810358" y="-3200526"/>
            <a:ext cx="3025603" cy="303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4891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1F501E1-2212-4AF3-EA53-7E1FD5799F24}"/>
              </a:ext>
            </a:extLst>
          </p:cNvPr>
          <p:cNvSpPr txBox="1"/>
          <p:nvPr/>
        </p:nvSpPr>
        <p:spPr>
          <a:xfrm>
            <a:off x="4928225" y="7583203"/>
            <a:ext cx="4881692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Oswald"/>
              <a:buChar char="●"/>
            </a:pPr>
            <a:r>
              <a:rPr lang="en-GB" sz="2000" dirty="0">
                <a:solidFill>
                  <a:srgbClr val="03A4A9"/>
                </a:solidFill>
                <a:latin typeface="Oswald"/>
                <a:ea typeface="Oswald"/>
                <a:cs typeface="Oswald"/>
                <a:sym typeface="Oswald"/>
              </a:rPr>
              <a:t>DRIED APPLE</a:t>
            </a: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F1111"/>
              </a:buClr>
              <a:buSzPts val="2500"/>
              <a:buFont typeface="Oswald"/>
              <a:buChar char="●"/>
            </a:pPr>
            <a:r>
              <a:rPr lang="en-GB" sz="2000" dirty="0">
                <a:solidFill>
                  <a:srgbClr val="03A4A9"/>
                </a:solidFill>
                <a:latin typeface="Oswald"/>
                <a:ea typeface="Oswald"/>
                <a:cs typeface="Oswald"/>
                <a:sym typeface="Oswald"/>
              </a:rPr>
              <a:t>MAPLE SYRUP CARAMEL</a:t>
            </a: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F1111"/>
              </a:buClr>
              <a:buSzPts val="2500"/>
              <a:buFont typeface="Oswald"/>
              <a:buChar char="●"/>
            </a:pPr>
            <a:r>
              <a:rPr lang="en-GB" sz="2000" dirty="0">
                <a:solidFill>
                  <a:srgbClr val="03A4A9"/>
                </a:solidFill>
                <a:latin typeface="Oswald"/>
                <a:ea typeface="Oswald"/>
                <a:cs typeface="Oswald"/>
                <a:sym typeface="Oswald"/>
              </a:rPr>
              <a:t>CINNAMON STICKS </a:t>
            </a:r>
          </a:p>
        </p:txBody>
      </p:sp>
      <p:pic>
        <p:nvPicPr>
          <p:cNvPr id="7" name="Google Shape;128;p21">
            <a:extLst>
              <a:ext uri="{FF2B5EF4-FFF2-40B4-BE49-F238E27FC236}">
                <a16:creationId xmlns:a16="http://schemas.microsoft.com/office/drawing/2014/main" id="{3F16501F-54ED-F994-CCAD-0B43CDBFB3B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11448" y="7678730"/>
            <a:ext cx="3162860" cy="3096076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21139F6C-458F-0DDF-44E5-93DF219AB902}"/>
              </a:ext>
            </a:extLst>
          </p:cNvPr>
          <p:cNvSpPr txBox="1"/>
          <p:nvPr/>
        </p:nvSpPr>
        <p:spPr>
          <a:xfrm>
            <a:off x="88781" y="3139798"/>
            <a:ext cx="2319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N" b="1" dirty="0">
                <a:solidFill>
                  <a:srgbClr val="03A4A9"/>
                </a:solidFill>
                <a:latin typeface="Arial Rounded MT Bold" panose="020F0704030504030204" pitchFamily="34" charset="77"/>
              </a:rPr>
              <a:t>DAVID’s COFEA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2B4879-DD8D-3454-E8FB-B8E06C9ECE14}"/>
              </a:ext>
            </a:extLst>
          </p:cNvPr>
          <p:cNvSpPr txBox="1"/>
          <p:nvPr/>
        </p:nvSpPr>
        <p:spPr>
          <a:xfrm>
            <a:off x="4768594" y="2087359"/>
            <a:ext cx="4881692" cy="1133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19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Oswald"/>
              <a:buChar char="●"/>
            </a:pPr>
            <a:r>
              <a:rPr lang="en-GB" sz="2400" dirty="0">
                <a:solidFill>
                  <a:srgbClr val="03A4A9"/>
                </a:solidFill>
                <a:latin typeface="Oswald"/>
                <a:ea typeface="Oswald"/>
                <a:cs typeface="Oswald"/>
                <a:sym typeface="Oswald"/>
              </a:rPr>
              <a:t>DRIED GINGERBREAD BITS</a:t>
            </a:r>
          </a:p>
          <a:p>
            <a:pPr marL="457200" lvl="0" indent="-419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Oswald"/>
              <a:buChar char="●"/>
            </a:pPr>
            <a:r>
              <a:rPr lang="en-GB" sz="2400" dirty="0">
                <a:solidFill>
                  <a:srgbClr val="03A4A9"/>
                </a:solidFill>
                <a:latin typeface="Oswald"/>
                <a:ea typeface="Oswald"/>
                <a:cs typeface="Oswald"/>
                <a:sym typeface="Oswald"/>
              </a:rPr>
              <a:t>CINNAMON SUGAR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FFD2A6-ED5B-5E1B-2B9B-F31C019065CA}"/>
              </a:ext>
            </a:extLst>
          </p:cNvPr>
          <p:cNvSpPr txBox="1"/>
          <p:nvPr/>
        </p:nvSpPr>
        <p:spPr>
          <a:xfrm>
            <a:off x="4597270" y="1205358"/>
            <a:ext cx="67462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N" sz="4000" b="1" dirty="0">
                <a:solidFill>
                  <a:srgbClr val="03A4A9"/>
                </a:solidFill>
                <a:latin typeface="Arial Rounded MT Bold" panose="020F0704030504030204" pitchFamily="34" charset="77"/>
              </a:rPr>
              <a:t>Night at Grandma’s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5772BCDD-F51A-221E-E403-B72DE1AE89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50" r="37613" b="8779"/>
          <a:stretch>
            <a:fillRect/>
          </a:stretch>
        </p:blipFill>
        <p:spPr>
          <a:xfrm rot="19156010">
            <a:off x="1543059" y="1210452"/>
            <a:ext cx="1190909" cy="1770068"/>
          </a:xfrm>
          <a:custGeom>
            <a:avLst/>
            <a:gdLst>
              <a:gd name="connsiteX0" fmla="*/ 676090 w 1190909"/>
              <a:gd name="connsiteY0" fmla="*/ 0 h 1770068"/>
              <a:gd name="connsiteX1" fmla="*/ 730282 w 1190909"/>
              <a:gd name="connsiteY1" fmla="*/ 0 h 1770068"/>
              <a:gd name="connsiteX2" fmla="*/ 852310 w 1190909"/>
              <a:gd name="connsiteY2" fmla="*/ 168724 h 1770068"/>
              <a:gd name="connsiteX3" fmla="*/ 1142876 w 1190909"/>
              <a:gd name="connsiteY3" fmla="*/ 1770068 h 1770068"/>
              <a:gd name="connsiteX4" fmla="*/ 247007 w 1190909"/>
              <a:gd name="connsiteY4" fmla="*/ 1568743 h 1770068"/>
              <a:gd name="connsiteX5" fmla="*/ 259150 w 1190909"/>
              <a:gd name="connsiteY5" fmla="*/ 1512598 h 1770068"/>
              <a:gd name="connsiteX6" fmla="*/ 57739 w 1190909"/>
              <a:gd name="connsiteY6" fmla="*/ 619786 h 1770068"/>
              <a:gd name="connsiteX7" fmla="*/ 0 w 1190909"/>
              <a:gd name="connsiteY7" fmla="*/ 544705 h 1770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90909" h="1770068">
                <a:moveTo>
                  <a:pt x="676090" y="0"/>
                </a:moveTo>
                <a:lnTo>
                  <a:pt x="730282" y="0"/>
                </a:lnTo>
                <a:lnTo>
                  <a:pt x="852310" y="168724"/>
                </a:lnTo>
                <a:cubicBezTo>
                  <a:pt x="1155730" y="642222"/>
                  <a:pt x="1262650" y="1217828"/>
                  <a:pt x="1142876" y="1770068"/>
                </a:cubicBezTo>
                <a:lnTo>
                  <a:pt x="247007" y="1568743"/>
                </a:lnTo>
                <a:lnTo>
                  <a:pt x="259150" y="1512598"/>
                </a:lnTo>
                <a:cubicBezTo>
                  <a:pt x="310120" y="1204570"/>
                  <a:pt x="239933" y="882615"/>
                  <a:pt x="57739" y="619786"/>
                </a:cubicBezTo>
                <a:lnTo>
                  <a:pt x="0" y="544705"/>
                </a:lnTo>
                <a:close/>
              </a:path>
            </a:pathLst>
          </a:cu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C8DACF06-507B-95DC-4302-9E204A716FC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890" t="6465" r="37142" b="7352"/>
          <a:stretch>
            <a:fillRect/>
          </a:stretch>
        </p:blipFill>
        <p:spPr>
          <a:xfrm rot="21374778">
            <a:off x="2819387" y="2047229"/>
            <a:ext cx="1581427" cy="2763541"/>
          </a:xfrm>
          <a:custGeom>
            <a:avLst/>
            <a:gdLst>
              <a:gd name="connsiteX0" fmla="*/ 858485 w 1051621"/>
              <a:gd name="connsiteY0" fmla="*/ 0 h 1837706"/>
              <a:gd name="connsiteX1" fmla="*/ 820395 w 1051621"/>
              <a:gd name="connsiteY1" fmla="*/ 1837706 h 1837706"/>
              <a:gd name="connsiteX2" fmla="*/ 0 w 1051621"/>
              <a:gd name="connsiteY2" fmla="*/ 1425314 h 1837706"/>
              <a:gd name="connsiteX3" fmla="*/ 27345 w 1051621"/>
              <a:gd name="connsiteY3" fmla="*/ 1371991 h 1837706"/>
              <a:gd name="connsiteX4" fmla="*/ 132943 w 1051621"/>
              <a:gd name="connsiteY4" fmla="*/ 904194 h 1837706"/>
              <a:gd name="connsiteX5" fmla="*/ 46808 w 1051621"/>
              <a:gd name="connsiteY5" fmla="*/ 432425 h 1837706"/>
              <a:gd name="connsiteX6" fmla="*/ 21708 w 1051621"/>
              <a:gd name="connsiteY6" fmla="*/ 378042 h 1837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1621" h="1837706">
                <a:moveTo>
                  <a:pt x="858485" y="0"/>
                </a:moveTo>
                <a:cubicBezTo>
                  <a:pt x="1128758" y="586510"/>
                  <a:pt x="1114738" y="1262898"/>
                  <a:pt x="820395" y="1837706"/>
                </a:cubicBezTo>
                <a:lnTo>
                  <a:pt x="0" y="1425314"/>
                </a:lnTo>
                <a:lnTo>
                  <a:pt x="27345" y="1371991"/>
                </a:lnTo>
                <a:cubicBezTo>
                  <a:pt x="92067" y="1228877"/>
                  <a:pt x="129491" y="1070833"/>
                  <a:pt x="132943" y="904194"/>
                </a:cubicBezTo>
                <a:cubicBezTo>
                  <a:pt x="136395" y="737555"/>
                  <a:pt x="105548" y="578096"/>
                  <a:pt x="46808" y="432425"/>
                </a:cubicBezTo>
                <a:lnTo>
                  <a:pt x="21708" y="378042"/>
                </a:lnTo>
                <a:close/>
              </a:path>
            </a:pathLst>
          </a:cu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BA316059-13A1-F515-704B-5D5C34EEE4B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650" r="20650"/>
          <a:stretch/>
        </p:blipFill>
        <p:spPr>
          <a:xfrm rot="3272790">
            <a:off x="1790017" y="3857377"/>
            <a:ext cx="1088229" cy="1840701"/>
          </a:xfrm>
          <a:custGeom>
            <a:avLst/>
            <a:gdLst>
              <a:gd name="connsiteX0" fmla="*/ 781959 w 1088229"/>
              <a:gd name="connsiteY0" fmla="*/ 0 h 1840701"/>
              <a:gd name="connsiteX1" fmla="*/ 956544 w 1088229"/>
              <a:gd name="connsiteY1" fmla="*/ 1840701 h 1840701"/>
              <a:gd name="connsiteX2" fmla="*/ 98878 w 1088229"/>
              <a:gd name="connsiteY2" fmla="*/ 1530061 h 1840701"/>
              <a:gd name="connsiteX3" fmla="*/ 129111 w 1088229"/>
              <a:gd name="connsiteY3" fmla="*/ 1440299 h 1840701"/>
              <a:gd name="connsiteX4" fmla="*/ 29715 w 1088229"/>
              <a:gd name="connsiteY4" fmla="*/ 530464 h 1840701"/>
              <a:gd name="connsiteX5" fmla="*/ 0 w 1088229"/>
              <a:gd name="connsiteY5" fmla="*/ 481304 h 1840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8229" h="1840701">
                <a:moveTo>
                  <a:pt x="781959" y="0"/>
                </a:moveTo>
                <a:cubicBezTo>
                  <a:pt x="1116353" y="552491"/>
                  <a:pt x="1180612" y="1229985"/>
                  <a:pt x="956544" y="1840701"/>
                </a:cubicBezTo>
                <a:lnTo>
                  <a:pt x="98878" y="1530061"/>
                </a:lnTo>
                <a:lnTo>
                  <a:pt x="129111" y="1440299"/>
                </a:lnTo>
                <a:cubicBezTo>
                  <a:pt x="216093" y="1132553"/>
                  <a:pt x="177940" y="805253"/>
                  <a:pt x="29715" y="530464"/>
                </a:cubicBezTo>
                <a:lnTo>
                  <a:pt x="0" y="481304"/>
                </a:lnTo>
                <a:close/>
              </a:path>
            </a:pathLst>
          </a:cu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0FB1BBB5-DD00-116A-0D6F-F9AA70394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 l="19275" r="19275"/>
          <a:stretch/>
        </p:blipFill>
        <p:spPr bwMode="auto">
          <a:xfrm rot="6576434">
            <a:off x="361809" y="4265339"/>
            <a:ext cx="1134221" cy="1829839"/>
          </a:xfrm>
          <a:custGeom>
            <a:avLst/>
            <a:gdLst>
              <a:gd name="connsiteX0" fmla="*/ 745842 w 1134221"/>
              <a:gd name="connsiteY0" fmla="*/ 0 h 1829839"/>
              <a:gd name="connsiteX1" fmla="*/ 1049933 w 1134221"/>
              <a:gd name="connsiteY1" fmla="*/ 1829839 h 1829839"/>
              <a:gd name="connsiteX2" fmla="*/ 173642 w 1134221"/>
              <a:gd name="connsiteY2" fmla="*/ 1567530 h 1829839"/>
              <a:gd name="connsiteX3" fmla="*/ 197500 w 1134221"/>
              <a:gd name="connsiteY3" fmla="*/ 1474071 h 1829839"/>
              <a:gd name="connsiteX4" fmla="*/ 130935 w 1134221"/>
              <a:gd name="connsiteY4" fmla="*/ 764505 h 1829839"/>
              <a:gd name="connsiteX5" fmla="*/ 15412 w 1134221"/>
              <a:gd name="connsiteY5" fmla="*/ 546041 h 1829839"/>
              <a:gd name="connsiteX6" fmla="*/ 0 w 1134221"/>
              <a:gd name="connsiteY6" fmla="*/ 525173 h 182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4221" h="1829839">
                <a:moveTo>
                  <a:pt x="745842" y="0"/>
                </a:moveTo>
                <a:cubicBezTo>
                  <a:pt x="1118157" y="533443"/>
                  <a:pt x="1230081" y="1206939"/>
                  <a:pt x="1049933" y="1829839"/>
                </a:cubicBezTo>
                <a:lnTo>
                  <a:pt x="173642" y="1567530"/>
                </a:lnTo>
                <a:lnTo>
                  <a:pt x="197500" y="1474071"/>
                </a:lnTo>
                <a:cubicBezTo>
                  <a:pt x="244535" y="1244607"/>
                  <a:pt x="226312" y="998521"/>
                  <a:pt x="130935" y="764505"/>
                </a:cubicBezTo>
                <a:cubicBezTo>
                  <a:pt x="99142" y="686499"/>
                  <a:pt x="60282" y="613527"/>
                  <a:pt x="15412" y="546041"/>
                </a:cubicBezTo>
                <a:lnTo>
                  <a:pt x="0" y="5251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 descr="white ceramic mug with coffee on black and white textile">
            <a:extLst>
              <a:ext uri="{FF2B5EF4-FFF2-40B4-BE49-F238E27FC236}">
                <a16:creationId xmlns:a16="http://schemas.microsoft.com/office/drawing/2014/main" id="{6CE33FC3-6CC6-D43D-2034-D4F20FFB9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4" t="339" r="50719" b="2668"/>
          <a:stretch>
            <a:fillRect/>
          </a:stretch>
        </p:blipFill>
        <p:spPr bwMode="auto">
          <a:xfrm rot="9163883">
            <a:off x="-871893" y="3396443"/>
            <a:ext cx="1050489" cy="1841062"/>
          </a:xfrm>
          <a:custGeom>
            <a:avLst/>
            <a:gdLst>
              <a:gd name="connsiteX0" fmla="*/ 818891 w 1050489"/>
              <a:gd name="connsiteY0" fmla="*/ 0 h 1841062"/>
              <a:gd name="connsiteX1" fmla="*/ 858339 w 1050489"/>
              <a:gd name="connsiteY1" fmla="*/ 1841062 h 1841062"/>
              <a:gd name="connsiteX2" fmla="*/ 23952 w 1050489"/>
              <a:gd name="connsiteY2" fmla="*/ 1457258 h 1841062"/>
              <a:gd name="connsiteX3" fmla="*/ 9824 w 1050489"/>
              <a:gd name="connsiteY3" fmla="*/ 425430 h 1841062"/>
              <a:gd name="connsiteX4" fmla="*/ 0 w 1050489"/>
              <a:gd name="connsiteY4" fmla="*/ 407564 h 1841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0489" h="1841062">
                <a:moveTo>
                  <a:pt x="818891" y="0"/>
                </a:moveTo>
                <a:cubicBezTo>
                  <a:pt x="1113208" y="577785"/>
                  <a:pt x="1127728" y="1255413"/>
                  <a:pt x="858339" y="1841062"/>
                </a:cubicBezTo>
                <a:lnTo>
                  <a:pt x="23952" y="1457258"/>
                </a:lnTo>
                <a:cubicBezTo>
                  <a:pt x="180670" y="1116555"/>
                  <a:pt x="163663" y="739905"/>
                  <a:pt x="9824" y="425430"/>
                </a:cubicBezTo>
                <a:lnTo>
                  <a:pt x="0" y="40756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 descr="a bunch of chocolate cookies on a blue surface">
            <a:extLst>
              <a:ext uri="{FF2B5EF4-FFF2-40B4-BE49-F238E27FC236}">
                <a16:creationId xmlns:a16="http://schemas.microsoft.com/office/drawing/2014/main" id="{0F811185-0A82-B737-24CA-8D875E972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16" t="2946" r="24570" b="12868"/>
          <a:stretch>
            <a:fillRect/>
          </a:stretch>
        </p:blipFill>
        <p:spPr bwMode="auto">
          <a:xfrm rot="12526337">
            <a:off x="-954642" y="1950692"/>
            <a:ext cx="1090966" cy="1833282"/>
          </a:xfrm>
          <a:custGeom>
            <a:avLst/>
            <a:gdLst>
              <a:gd name="connsiteX0" fmla="*/ 784431 w 1090966"/>
              <a:gd name="connsiteY0" fmla="*/ 0 h 1833282"/>
              <a:gd name="connsiteX1" fmla="*/ 958055 w 1090966"/>
              <a:gd name="connsiteY1" fmla="*/ 1833282 h 1833282"/>
              <a:gd name="connsiteX2" fmla="*/ 97543 w 1090966"/>
              <a:gd name="connsiteY2" fmla="*/ 1523106 h 1833282"/>
              <a:gd name="connsiteX3" fmla="*/ 105236 w 1090966"/>
              <a:gd name="connsiteY3" fmla="*/ 1504224 h 1833282"/>
              <a:gd name="connsiteX4" fmla="*/ 0 w 1090966"/>
              <a:gd name="connsiteY4" fmla="*/ 477678 h 1833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0966" h="1833282">
                <a:moveTo>
                  <a:pt x="784431" y="0"/>
                </a:moveTo>
                <a:cubicBezTo>
                  <a:pt x="1119709" y="550585"/>
                  <a:pt x="1183614" y="1225349"/>
                  <a:pt x="958055" y="1833282"/>
                </a:cubicBezTo>
                <a:lnTo>
                  <a:pt x="97543" y="1523106"/>
                </a:lnTo>
                <a:lnTo>
                  <a:pt x="105236" y="1504224"/>
                </a:lnTo>
                <a:cubicBezTo>
                  <a:pt x="221693" y="1174073"/>
                  <a:pt x="195050" y="797983"/>
                  <a:pt x="0" y="47767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0" descr="david's tea - summer collection — la famille — strategy — brand">
            <a:extLst>
              <a:ext uri="{FF2B5EF4-FFF2-40B4-BE49-F238E27FC236}">
                <a16:creationId xmlns:a16="http://schemas.microsoft.com/office/drawing/2014/main" id="{6ADA9D40-A3C6-828E-17C8-6F365EE70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5" r="33107"/>
          <a:stretch>
            <a:fillRect/>
          </a:stretch>
        </p:blipFill>
        <p:spPr bwMode="auto">
          <a:xfrm rot="16045981">
            <a:off x="52711" y="985588"/>
            <a:ext cx="1174631" cy="1809275"/>
          </a:xfrm>
          <a:custGeom>
            <a:avLst/>
            <a:gdLst>
              <a:gd name="connsiteX0" fmla="*/ 712478 w 1174631"/>
              <a:gd name="connsiteY0" fmla="*/ 0 h 1809275"/>
              <a:gd name="connsiteX1" fmla="*/ 1161598 w 1174631"/>
              <a:gd name="connsiteY1" fmla="*/ 1570230 h 1809275"/>
              <a:gd name="connsiteX2" fmla="*/ 1121504 w 1174631"/>
              <a:gd name="connsiteY2" fmla="*/ 1809275 h 1809275"/>
              <a:gd name="connsiteX3" fmla="*/ 1121499 w 1174631"/>
              <a:gd name="connsiteY3" fmla="*/ 1809275 h 1809275"/>
              <a:gd name="connsiteX4" fmla="*/ 232611 w 1174631"/>
              <a:gd name="connsiteY4" fmla="*/ 1604443 h 1809275"/>
              <a:gd name="connsiteX5" fmla="*/ 239007 w 1174631"/>
              <a:gd name="connsiteY5" fmla="*/ 1579301 h 1809275"/>
              <a:gd name="connsiteX6" fmla="*/ 263532 w 1174631"/>
              <a:gd name="connsiteY6" fmla="*/ 1333393 h 1809275"/>
              <a:gd name="connsiteX7" fmla="*/ 57367 w 1174631"/>
              <a:gd name="connsiteY7" fmla="*/ 651183 h 1809275"/>
              <a:gd name="connsiteX8" fmla="*/ 0 w 1174631"/>
              <a:gd name="connsiteY8" fmla="*/ 573641 h 180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631" h="1809275">
                <a:moveTo>
                  <a:pt x="712478" y="0"/>
                </a:moveTo>
                <a:cubicBezTo>
                  <a:pt x="1064161" y="445233"/>
                  <a:pt x="1223383" y="1010739"/>
                  <a:pt x="1161598" y="1570230"/>
                </a:cubicBezTo>
                <a:lnTo>
                  <a:pt x="1121504" y="1809275"/>
                </a:lnTo>
                <a:lnTo>
                  <a:pt x="1121499" y="1809275"/>
                </a:lnTo>
                <a:lnTo>
                  <a:pt x="232611" y="1604443"/>
                </a:lnTo>
                <a:lnTo>
                  <a:pt x="239007" y="1579301"/>
                </a:lnTo>
                <a:cubicBezTo>
                  <a:pt x="255087" y="1499871"/>
                  <a:pt x="263532" y="1417629"/>
                  <a:pt x="263532" y="1333393"/>
                </a:cubicBezTo>
                <a:cubicBezTo>
                  <a:pt x="263532" y="1080687"/>
                  <a:pt x="187529" y="845924"/>
                  <a:pt x="57367" y="651183"/>
                </a:cubicBezTo>
                <a:lnTo>
                  <a:pt x="0" y="57364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oogle Shape;118;p20">
            <a:extLst>
              <a:ext uri="{FF2B5EF4-FFF2-40B4-BE49-F238E27FC236}">
                <a16:creationId xmlns:a16="http://schemas.microsoft.com/office/drawing/2014/main" id="{81452372-EBE4-DE57-1AFE-2C64EA64643E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723773" y="2883877"/>
            <a:ext cx="3619737" cy="3632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11;p19">
            <a:extLst>
              <a:ext uri="{FF2B5EF4-FFF2-40B4-BE49-F238E27FC236}">
                <a16:creationId xmlns:a16="http://schemas.microsoft.com/office/drawing/2014/main" id="{10FDE80F-723D-9371-0A1E-A8374D7C6696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8039040">
            <a:off x="14522138" y="-3853025"/>
            <a:ext cx="3853025" cy="3853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51981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1016</TotalTime>
  <Words>350</Words>
  <Application>Microsoft Macintosh PowerPoint</Application>
  <PresentationFormat>Widescreen</PresentationFormat>
  <Paragraphs>76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Arial Rounded MT Bold</vt:lpstr>
      <vt:lpstr>Calibri</vt:lpstr>
      <vt:lpstr>Calibri Light</vt:lpstr>
      <vt:lpstr>Chalkboard</vt:lpstr>
      <vt:lpstr>Gautami</vt:lpstr>
      <vt:lpstr>Oswald</vt:lpstr>
      <vt:lpstr>Wingdings</vt:lpstr>
      <vt:lpstr>Zapfino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Bolormaa KHurelbaatar</dc:creator>
  <cp:lastModifiedBy>Bolormaa KHurelbaatar</cp:lastModifiedBy>
  <cp:revision>5</cp:revision>
  <dcterms:created xsi:type="dcterms:W3CDTF">2024-04-03T22:16:22Z</dcterms:created>
  <dcterms:modified xsi:type="dcterms:W3CDTF">2026-06-09T00:04:49Z</dcterms:modified>
</cp:coreProperties>
</file>